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8"/>
  </p:notesMasterIdLst>
  <p:sldIdLst>
    <p:sldId id="259" r:id="rId3"/>
    <p:sldId id="258" r:id="rId4"/>
    <p:sldId id="267" r:id="rId5"/>
    <p:sldId id="268" r:id="rId6"/>
    <p:sldId id="270" r:id="rId7"/>
    <p:sldId id="269" r:id="rId8"/>
    <p:sldId id="273" r:id="rId9"/>
    <p:sldId id="272" r:id="rId10"/>
    <p:sldId id="271" r:id="rId11"/>
    <p:sldId id="276" r:id="rId12"/>
    <p:sldId id="275" r:id="rId13"/>
    <p:sldId id="310" r:id="rId14"/>
    <p:sldId id="330" r:id="rId15"/>
    <p:sldId id="311" r:id="rId16"/>
    <p:sldId id="312" r:id="rId17"/>
    <p:sldId id="313" r:id="rId18"/>
    <p:sldId id="314" r:id="rId19"/>
    <p:sldId id="319" r:id="rId20"/>
    <p:sldId id="320" r:id="rId21"/>
    <p:sldId id="327" r:id="rId22"/>
    <p:sldId id="315" r:id="rId23"/>
    <p:sldId id="331" r:id="rId24"/>
    <p:sldId id="333" r:id="rId25"/>
    <p:sldId id="334" r:id="rId26"/>
    <p:sldId id="318" r:id="rId27"/>
    <p:sldId id="323" r:id="rId29"/>
    <p:sldId id="281" r:id="rId30"/>
    <p:sldId id="280" r:id="rId31"/>
    <p:sldId id="279" r:id="rId32"/>
    <p:sldId id="282" r:id="rId33"/>
    <p:sldId id="304" r:id="rId34"/>
    <p:sldId id="283" r:id="rId35"/>
    <p:sldId id="284" r:id="rId36"/>
    <p:sldId id="285" r:id="rId37"/>
    <p:sldId id="286" r:id="rId38"/>
    <p:sldId id="287" r:id="rId39"/>
    <p:sldId id="317" r:id="rId40"/>
    <p:sldId id="326" r:id="rId41"/>
    <p:sldId id="338" r:id="rId42"/>
    <p:sldId id="288" r:id="rId43"/>
    <p:sldId id="278" r:id="rId44"/>
    <p:sldId id="290" r:id="rId45"/>
    <p:sldId id="291" r:id="rId46"/>
    <p:sldId id="292" r:id="rId47"/>
    <p:sldId id="293" r:id="rId48"/>
    <p:sldId id="294" r:id="rId49"/>
    <p:sldId id="289" r:id="rId50"/>
    <p:sldId id="296" r:id="rId51"/>
    <p:sldId id="297" r:id="rId52"/>
    <p:sldId id="295" r:id="rId53"/>
    <p:sldId id="303" r:id="rId54"/>
    <p:sldId id="298" r:id="rId55"/>
    <p:sldId id="305" r:id="rId56"/>
    <p:sldId id="306" r:id="rId57"/>
    <p:sldId id="308" r:id="rId58"/>
    <p:sldId id="307" r:id="rId59"/>
    <p:sldId id="309" r:id="rId60"/>
    <p:sldId id="299" r:id="rId61"/>
    <p:sldId id="346" r:id="rId62"/>
    <p:sldId id="340" r:id="rId63"/>
    <p:sldId id="341" r:id="rId64"/>
    <p:sldId id="345" r:id="rId65"/>
    <p:sldId id="325" r:id="rId66"/>
    <p:sldId id="347" r:id="rId67"/>
    <p:sldId id="344" r:id="rId68"/>
    <p:sldId id="348" r:id="rId69"/>
    <p:sldId id="322" r:id="rId70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878" autoAdjust="0"/>
  </p:normalViewPr>
  <p:slideViewPr>
    <p:cSldViewPr showGuides="1">
      <p:cViewPr>
        <p:scale>
          <a:sx n="110" d="100"/>
          <a:sy n="110" d="100"/>
        </p:scale>
        <p:origin x="1566" y="54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3" Type="http://schemas.openxmlformats.org/officeDocument/2006/relationships/tableStyles" Target="tableStyles.xml"/><Relationship Id="rId72" Type="http://schemas.openxmlformats.org/officeDocument/2006/relationships/viewProps" Target="viewProps.xml"/><Relationship Id="rId71" Type="http://schemas.openxmlformats.org/officeDocument/2006/relationships/presProps" Target="presProps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61D1EC-257C-46ED-8BEE-585BA2AA47F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23C2D-27B5-4609-B4C2-18FC9781F0CB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423C2D-27B5-4609-B4C2-18FC9781F0CB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01445-F407-4A9F-9320-BFDF492B9248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96367-9690-4AAF-A4C3-20C98C9E39F6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ria.ru/20250419/minprosvescheniya-2012250931.html" TargetMode="Externa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22.png"/><Relationship Id="rId7" Type="http://schemas.openxmlformats.org/officeDocument/2006/relationships/image" Target="../media/image21.png"/><Relationship Id="rId6" Type="http://schemas.openxmlformats.org/officeDocument/2006/relationships/image" Target="../media/image20.png"/><Relationship Id="rId5" Type="http://schemas.openxmlformats.org/officeDocument/2006/relationships/image" Target="../media/image11.png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.png"/><Relationship Id="rId3" Type="http://schemas.openxmlformats.org/officeDocument/2006/relationships/image" Target="../media/image19.png"/><Relationship Id="rId2" Type="http://schemas.openxmlformats.org/officeDocument/2006/relationships/image" Target="../media/image28.png"/><Relationship Id="rId1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6.png"/><Relationship Id="rId7" Type="http://schemas.openxmlformats.org/officeDocument/2006/relationships/image" Target="../media/image35.png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41.png"/><Relationship Id="rId3" Type="http://schemas.openxmlformats.org/officeDocument/2006/relationships/image" Target="../media/image40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image" Target="../media/image48.png"/><Relationship Id="rId8" Type="http://schemas.openxmlformats.org/officeDocument/2006/relationships/image" Target="../media/image47.png"/><Relationship Id="rId7" Type="http://schemas.openxmlformats.org/officeDocument/2006/relationships/image" Target="../media/image46.png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50.png"/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Relationship Id="rId3" Type="http://schemas.openxmlformats.org/officeDocument/2006/relationships/image" Target="../media/image56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Relationship Id="rId3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68.png"/><Relationship Id="rId7" Type="http://schemas.openxmlformats.org/officeDocument/2006/relationships/image" Target="../media/image67.png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3" Type="http://schemas.openxmlformats.org/officeDocument/2006/relationships/image" Target="../media/image6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70.png"/><Relationship Id="rId3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3" Type="http://schemas.openxmlformats.org/officeDocument/2006/relationships/image" Target="../media/image7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78.png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Relationship Id="rId3" Type="http://schemas.openxmlformats.org/officeDocument/2006/relationships/image" Target="../media/image7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3.png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3" Type="http://schemas.openxmlformats.org/officeDocument/2006/relationships/image" Target="../media/image79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Relationship Id="rId3" Type="http://schemas.openxmlformats.org/officeDocument/2006/relationships/image" Target="../media/image8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.xml"/><Relationship Id="rId8" Type="http://schemas.openxmlformats.org/officeDocument/2006/relationships/image" Target="../media/image92.png"/><Relationship Id="rId7" Type="http://schemas.openxmlformats.org/officeDocument/2006/relationships/image" Target="../media/image91.png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3" Type="http://schemas.openxmlformats.org/officeDocument/2006/relationships/image" Target="../media/image87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Relationship Id="rId3" Type="http://schemas.openxmlformats.org/officeDocument/2006/relationships/image" Target="../media/image9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97.png"/><Relationship Id="rId3" Type="http://schemas.openxmlformats.org/officeDocument/2006/relationships/image" Target="../media/image96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8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Relationship Id="rId3" Type="http://schemas.openxmlformats.org/officeDocument/2006/relationships/image" Target="../media/image100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4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5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06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.png"/><Relationship Id="rId2" Type="http://schemas.openxmlformats.org/officeDocument/2006/relationships/hyperlink" Target="https://www.google.com/search?sca_esv=d0f0a50eee896748&amp;cs=0&amp;sxsrf=AE3TifOSkwUGz54G03ukLfZdpddh7KOmUQ:1751442476161&amp;q=%D1%80%D0%B5%D0%B3%D1%83%D0%BB%D0%B8%D1%80%D0%BE%D0%B2%D0%B0%D0%BD%D0%B8%D1%8F+%D0%BF%D1%80%D0%B5%D0%BC%D0%B8%D1%80%D0%BE%D0%B2%D0%B0%D0%BD%D0%B8%D1%8F+%D1%80%D0%B0%D0%B1%D0%BE%D1%82%D0%BD%D0%B8%D0%BA%D0%BE%D0%B2&amp;sa=X&amp;ved=2ahUKEwjRgeTU152OAxVWU1UIHVutHoYQxccNegQIAhAB&amp;mstk=AUtExfCtgDsiw5yqM_ZbDfKAmUBJ0Rvn6rEoMwkQJu9VvP3YPIurDbIfgc_wLZ-ZSixSgEG-ZQavBIQ9nqeaRvJd8N0lalYb7VWe72hnQeB4Md_29qBt7VLD_TTHmrS1qj7_5Rm6qO_GeZbeOeSaDvDJxUdOnAVrz9s7rXc68_xtSnHwTWcTL_nd7TqgND81aAXvp-Gopa5AgLKF2HVCLojFe0geIX4ZKn38wBo5SVNbvtk0oQyGbGOrRlCKPmbhKSfYMMZt098mBEqSawdMcPQ5o3GF&amp;csui=3" TargetMode="External"/><Relationship Id="rId1" Type="http://schemas.openxmlformats.org/officeDocument/2006/relationships/image" Target="../media/image1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7.png"/></Relationships>
</file>

<file path=ppt/slides/_rels/slide67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.png"/><Relationship Id="rId3" Type="http://schemas.openxmlformats.org/officeDocument/2006/relationships/image" Target="../media/image108.png"/><Relationship Id="rId2" Type="http://schemas.openxmlformats.org/officeDocument/2006/relationships/hyperlink" Target="https://bspu.ru/unit/26" TargetMode="External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4.jpeg"/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/>
          <p:nvPr/>
        </p:nvSpPr>
        <p:spPr>
          <a:xfrm>
            <a:off x="755576" y="915566"/>
            <a:ext cx="7772400" cy="1872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120000"/>
              </a:lnSpc>
            </a:pPr>
            <a:r>
              <a:rPr lang="ru-RU" sz="4400" b="1" dirty="0">
                <a:solidFill>
                  <a:srgbClr val="002060"/>
                </a:solidFill>
              </a:rPr>
              <a:t>Что изменится в школах </a:t>
            </a:r>
            <a:endParaRPr lang="ru-RU" sz="44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ru-RU" sz="4400" b="1" dirty="0">
                <a:solidFill>
                  <a:srgbClr val="002060"/>
                </a:solidFill>
              </a:rPr>
              <a:t>с 1 сентября 2025 года?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8" name="Подзаголовок 2"/>
          <p:cNvSpPr txBox="1"/>
          <p:nvPr/>
        </p:nvSpPr>
        <p:spPr>
          <a:xfrm>
            <a:off x="683568" y="3507854"/>
            <a:ext cx="5040560" cy="131445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Бережная Светлана Геннадьевна</a:t>
            </a:r>
            <a:endParaRPr kumimoji="0" lang="ru-RU" sz="33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руководитель Центра исследований и разработок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сфере качества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Института непрерывного профессионального 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образования «</a:t>
            </a:r>
            <a:r>
              <a:rPr kumimoji="0" lang="ru-RU" sz="25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Вектоp</a:t>
            </a:r>
            <a:r>
              <a:rPr kumimoji="0" lang="ru-RU" sz="25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развития»</a:t>
            </a:r>
            <a:endParaRPr kumimoji="0" lang="ru-RU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50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267494"/>
            <a:ext cx="7884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Обновление школьных программ по математике и естественным наукам</a:t>
            </a:r>
            <a:endParaRPr lang="ru-RU" b="1" dirty="0">
              <a:solidFill>
                <a:srgbClr val="002060"/>
              </a:solidFill>
            </a:endParaRPr>
          </a:p>
          <a:p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1779662"/>
            <a:ext cx="835292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Ключевым является :</a:t>
            </a:r>
            <a:endParaRPr lang="ru-RU" sz="1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введение </a:t>
            </a:r>
            <a:r>
              <a:rPr lang="ru-RU" sz="1400" u="sng" dirty="0">
                <a:solidFill>
                  <a:srgbClr val="002060"/>
                </a:solidFill>
              </a:rPr>
              <a:t>более углубленных знаний по темам, которые играют важную роль в развитии технологий и науки,</a:t>
            </a:r>
            <a:endParaRPr lang="ru-RU" sz="1400" u="sng" dirty="0">
              <a:solidFill>
                <a:srgbClr val="002060"/>
              </a:solidFill>
            </a:endParaRPr>
          </a:p>
          <a:p>
            <a:endParaRPr lang="ru-RU" sz="1400" u="sng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 </a:t>
            </a:r>
            <a:r>
              <a:rPr lang="ru-RU" sz="1400" u="sng" dirty="0">
                <a:solidFill>
                  <a:srgbClr val="002060"/>
                </a:solidFill>
              </a:rPr>
              <a:t>новые программы </a:t>
            </a:r>
            <a:r>
              <a:rPr lang="ru-RU" sz="1400" dirty="0">
                <a:solidFill>
                  <a:srgbClr val="002060"/>
                </a:solidFill>
              </a:rPr>
              <a:t>будут включать в себя </a:t>
            </a:r>
            <a:r>
              <a:rPr lang="ru-RU" sz="1400" u="sng" dirty="0">
                <a:solidFill>
                  <a:srgbClr val="002060"/>
                </a:solidFill>
              </a:rPr>
              <a:t>практические занятия</a:t>
            </a:r>
            <a:r>
              <a:rPr lang="ru-RU" sz="1400" dirty="0">
                <a:solidFill>
                  <a:srgbClr val="002060"/>
                </a:solidFill>
              </a:rPr>
              <a:t>, которые помогут школьникам не только освоить теорию, но и научиться </a:t>
            </a:r>
            <a:r>
              <a:rPr lang="ru-RU" sz="1400" u="sng" dirty="0">
                <a:solidFill>
                  <a:srgbClr val="002060"/>
                </a:solidFill>
              </a:rPr>
              <a:t>применять знания в реальной жизни</a:t>
            </a:r>
            <a:r>
              <a:rPr lang="ru-RU" sz="1400" dirty="0">
                <a:solidFill>
                  <a:srgbClr val="002060"/>
                </a:solidFill>
              </a:rPr>
              <a:t>,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обновление направлено на </a:t>
            </a:r>
            <a:r>
              <a:rPr lang="ru-RU" sz="1400" u="sng" dirty="0">
                <a:solidFill>
                  <a:srgbClr val="002060"/>
                </a:solidFill>
              </a:rPr>
              <a:t>подготовку будущих специалистов</a:t>
            </a:r>
            <a:r>
              <a:rPr lang="ru-RU" sz="1400" dirty="0">
                <a:solidFill>
                  <a:srgbClr val="002060"/>
                </a:solidFill>
              </a:rPr>
              <a:t>, которые смогут работать в быстро меняющемся мире технологий и инноваций,</a:t>
            </a:r>
            <a:endParaRPr lang="ru-RU" sz="1400" dirty="0">
              <a:solidFill>
                <a:srgbClr val="002060"/>
              </a:solidFill>
            </a:endParaRPr>
          </a:p>
          <a:p>
            <a:endParaRPr lang="ru-RU" sz="14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400" u="sng" dirty="0">
                <a:solidFill>
                  <a:srgbClr val="002060"/>
                </a:solidFill>
              </a:rPr>
              <a:t>новые курсы </a:t>
            </a:r>
            <a:r>
              <a:rPr lang="ru-RU" sz="1400" dirty="0">
                <a:solidFill>
                  <a:srgbClr val="002060"/>
                </a:solidFill>
              </a:rPr>
              <a:t>будут ориентированы на </a:t>
            </a:r>
            <a:r>
              <a:rPr lang="ru-RU" sz="1400" u="sng" dirty="0">
                <a:solidFill>
                  <a:srgbClr val="002060"/>
                </a:solidFill>
              </a:rPr>
              <a:t>развитие критического мышления</a:t>
            </a:r>
            <a:r>
              <a:rPr lang="ru-RU" sz="1400" dirty="0">
                <a:solidFill>
                  <a:srgbClr val="002060"/>
                </a:solidFill>
              </a:rPr>
              <a:t>, а также на </a:t>
            </a:r>
            <a:r>
              <a:rPr lang="ru-RU" sz="1400" u="sng" dirty="0">
                <a:solidFill>
                  <a:srgbClr val="002060"/>
                </a:solidFill>
              </a:rPr>
              <a:t>подготовку </a:t>
            </a:r>
            <a:r>
              <a:rPr lang="ru-RU" sz="1400" dirty="0">
                <a:solidFill>
                  <a:srgbClr val="002060"/>
                </a:solidFill>
              </a:rPr>
              <a:t>учащихся к </a:t>
            </a:r>
            <a:r>
              <a:rPr lang="ru-RU" sz="1400" u="sng" dirty="0">
                <a:solidFill>
                  <a:srgbClr val="002060"/>
                </a:solidFill>
              </a:rPr>
              <a:t>исследовательской и научной деятельности</a:t>
            </a:r>
            <a:r>
              <a:rPr lang="ru-RU" sz="1400" dirty="0">
                <a:solidFill>
                  <a:srgbClr val="002060"/>
                </a:solidFill>
              </a:rPr>
              <a:t>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91556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Президент России Владимир Путин поручил Министерству образования и науки </a:t>
            </a:r>
            <a:r>
              <a:rPr lang="ru-RU" sz="1600" u="sng" dirty="0">
                <a:solidFill>
                  <a:srgbClr val="002060"/>
                </a:solidFill>
              </a:rPr>
              <a:t>провести реформу школьных курсов по этим дисциплинам,</a:t>
            </a:r>
            <a:r>
              <a:rPr lang="ru-RU" sz="1600" dirty="0">
                <a:solidFill>
                  <a:srgbClr val="002060"/>
                </a:solidFill>
              </a:rPr>
              <a:t> чтобы они соответствовали современным стандартам.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267494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solidFill>
                  <a:srgbClr val="002060"/>
                </a:solidFill>
              </a:rPr>
              <a:t>Увеличение числа бюджетных мест в вузах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771550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В 2025 году в вузах страны будет выделено больше мест, на которых студенты смогут обучаться за счет государственного бюджета.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2931790"/>
            <a:ext cx="8820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  Оценка за поведение в школах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200" dirty="0">
                <a:solidFill>
                  <a:srgbClr val="002060"/>
                </a:solidFill>
              </a:rPr>
              <a:t> появиться с 1 сентября 2025 года в нескольких регионах в качестве апробации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3219822"/>
            <a:ext cx="82809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Это решение также озвучил президентом России Владимир Путин, поручив правительству обсудить целесообразность такой меры.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7544" y="3651870"/>
            <a:ext cx="835292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Предлагается, чтобы в школьных документах появилась отдельная строка, где будет оцениваться поведение учащихся. Этот шаг направлен на улучшение дисциплины в школах и повышение ответственности школьников за свое поведение.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7016" y="1419622"/>
            <a:ext cx="88569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Поступление без ЕГЭ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Госдума РФ приняла во втором и третьем чтениях законопроект, согласно которому выпускники колледжей и техникумов смогут поступать в университеты без сдачи ЕГЭ — вместо него они будут писать внутренние экзамены. 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Но такое будет возможно, только если направление обучения в вузе будет совпадать с полученной в колледже специальностью.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371950"/>
            <a:ext cx="86764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Министерство разрабатывают критерии, по которым будут оценивать поведение учеников. В качестве вариантов рассматриваются классическая пятибалльная шкала и письменные комментарии учителя.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7585" name="Rectangle 1"/>
          <p:cNvSpPr>
            <a:spLocks noChangeArrowheads="1"/>
          </p:cNvSpPr>
          <p:nvPr/>
        </p:nvSpPr>
        <p:spPr bwMode="auto">
          <a:xfrm>
            <a:off x="4139952" y="1183273"/>
            <a:ext cx="4824536" cy="337015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Школы, которые организуют лагеря дневного пребывания, должны: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-apple-system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н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а</a:t>
            </a:r>
            <a:r>
              <a:rPr kumimoji="0" lang="ru-RU" sz="1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сайте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наряду с обязательным разделом «Сведения об образовательной организации» надо оформить специализированный —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«Сведения об организации отдыха детей и их оздоровлении». 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-apple-system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Включите в него шесть подразделов: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«Об организации отдыха детей и их оздоровления»;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«Деятельность»;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«Материально-техническое обеспечение и оснащенность организации отдыха детей и их оздоровления»;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«Услуги, в том числе платные, предоставляемые организации отдыха детей и их оздоровления»;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«Доступная среда»;</a:t>
            </a:r>
            <a:b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«Иная информация»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— в подразделе размещайте информацию по желанию или иные обязательные по закону сведения, если они не подходят по тематике в другие разделы.</a:t>
            </a: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</a:br>
            <a:endParaRPr kumimoji="0" lang="ru-RU" sz="9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-apple-system"/>
              <a:cs typeface="Arial" panose="020B0604020202020204" pitchFamily="34" charset="0"/>
            </a:endParaRPr>
          </a:p>
        </p:txBody>
      </p:sp>
      <p:pic>
        <p:nvPicPr>
          <p:cNvPr id="67597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28" y="890290"/>
            <a:ext cx="3760787" cy="20685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51520" y="195486"/>
            <a:ext cx="77048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И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зменения в Закон о правах ребенка в РФ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3363838"/>
            <a:ext cx="38164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К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аждый лагерь, независимо от его вида и места размещения, должен: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создать и вести официальный сайт;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утвердить программу воспитательной работы и календарный план воспитательной работы.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2" descr="https://sun9-77.userapi.com/impg/aCEEKYQi_y5jxr7QNsNDvG8gs7O00AiSOAWV-g/gksd36lwCLk.jpg?size=788x1080&amp;quality=96&amp;sign=7e688aa9b3ecc6cba25356d7c38b993c&amp;type=album"/>
          <p:cNvPicPr>
            <a:picLocks noChangeAspect="1" noChangeArrowheads="1"/>
          </p:cNvPicPr>
          <p:nvPr/>
        </p:nvPicPr>
        <p:blipFill>
          <a:blip r:embed="rId2" cstate="print"/>
          <a:srcRect b="37388"/>
          <a:stretch>
            <a:fillRect/>
          </a:stretch>
        </p:blipFill>
        <p:spPr bwMode="auto">
          <a:xfrm>
            <a:off x="179512" y="483518"/>
            <a:ext cx="4279499" cy="3672408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https://sun9-77.userapi.com/impg/aCEEKYQi_y5jxr7QNsNDvG8gs7O00AiSOAWV-g/gksd36lwCLk.jpg?size=788x1080&amp;quality=96&amp;sign=7e688aa9b3ecc6cba25356d7c38b993c&amp;type=album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61917"/>
          <a:stretch>
            <a:fillRect/>
          </a:stretch>
        </p:blipFill>
        <p:spPr bwMode="auto">
          <a:xfrm>
            <a:off x="4499992" y="1779662"/>
            <a:ext cx="4644008" cy="2520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3" cstate="print"/>
          <a:srcRect l="3609" t="7022"/>
          <a:stretch>
            <a:fillRect/>
          </a:stretch>
        </p:blipFill>
        <p:spPr bwMode="auto">
          <a:xfrm>
            <a:off x="323528" y="1779662"/>
            <a:ext cx="3846959" cy="28605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95536" y="267494"/>
            <a:ext cx="748883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Утвержден новый порядок обеспечения условий доступности для инвалидов объектов и предоставляемых услуг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в сфере общего, среднего профессионального образования и соответствующего дополнительного профессионального образования, профессионального обучения, дополнительного образования детей и взрослых, организации отдыха и оздоровления детей, а также оказания им при этом необходимой помощи 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(Приказ Министерства просвещения Российской Федерации от 31.03.2025 № 253).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99992" y="2139702"/>
            <a:ext cx="49320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Новый порядок вступает в силу с 1 сентября 2025 года.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419623"/>
            <a:ext cx="3147413" cy="2160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9512" y="915566"/>
            <a:ext cx="896448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Приказ </a:t>
            </a:r>
            <a:r>
              <a:rPr lang="ru-RU" sz="1200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sz="1200" b="1" dirty="0">
                <a:solidFill>
                  <a:srgbClr val="002060"/>
                </a:solidFill>
              </a:rPr>
              <a:t> России от 04.04.2025 №</a:t>
            </a:r>
            <a:r>
              <a:rPr lang="ru-RU" sz="1200" b="1" dirty="0">
                <a:solidFill>
                  <a:srgbClr val="C00000"/>
                </a:solidFill>
              </a:rPr>
              <a:t> 268 </a:t>
            </a:r>
            <a:r>
              <a:rPr lang="ru-RU" sz="1200" dirty="0">
                <a:solidFill>
                  <a:srgbClr val="002060"/>
                </a:solidFill>
              </a:rPr>
              <a:t>вступает в силу 1 сентября 2025 года, действует до 1.09.2031г.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67494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Приняли новые особенности режима рабочего времени и отдыха работников образовательных организации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2707" name="Rectangle 3"/>
          <p:cNvSpPr>
            <a:spLocks noChangeArrowheads="1"/>
          </p:cNvSpPr>
          <p:nvPr/>
        </p:nvSpPr>
        <p:spPr bwMode="auto">
          <a:xfrm>
            <a:off x="683568" y="3699198"/>
            <a:ext cx="184731" cy="76944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2708" name="Picture 4" descr="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4659982"/>
            <a:ext cx="136525" cy="136525"/>
          </a:xfrm>
          <a:prstGeom prst="rect">
            <a:avLst/>
          </a:prstGeom>
          <a:noFill/>
        </p:spPr>
      </p:pic>
      <p:pic>
        <p:nvPicPr>
          <p:cNvPr id="72709" name="Picture 5" descr="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867894"/>
            <a:ext cx="136525" cy="136525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95536" y="3723878"/>
            <a:ext cx="352839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Министерство актуализировало документ, чтобы в нем не упоминались реквизиты актов, утративших силу.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4374059"/>
            <a:ext cx="3744416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11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Уточнили, что к другой части педагогической работы, требующей затрат рабочего времени и не конкретизированной по количеству часов.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67944" y="1203598"/>
            <a:ext cx="5076056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Скорректировали пункт с перечнем видов работ, непосредственно входящих в должностные обязанности педагогов в соответствии с квалификационными характеристиками. К таким работам теперь относят:</a:t>
            </a:r>
            <a:br>
              <a:rPr lang="ru-RU" sz="1000" dirty="0">
                <a:solidFill>
                  <a:srgbClr val="002060"/>
                </a:solidFill>
              </a:rPr>
            </a:br>
            <a:r>
              <a:rPr lang="ru-RU" sz="1000" dirty="0">
                <a:solidFill>
                  <a:srgbClr val="002060"/>
                </a:solidFill>
              </a:rPr>
              <a:t>а) </a:t>
            </a:r>
            <a:r>
              <a:rPr lang="ru-RU" sz="1000" b="1" dirty="0" err="1">
                <a:solidFill>
                  <a:srgbClr val="002060"/>
                </a:solidFill>
              </a:rPr>
              <a:t>подготовкe</a:t>
            </a:r>
            <a:r>
              <a:rPr lang="ru-RU" sz="1000" b="1" dirty="0">
                <a:solidFill>
                  <a:srgbClr val="002060"/>
                </a:solidFill>
              </a:rPr>
              <a:t> к образовательной деятельности </a:t>
            </a:r>
            <a:r>
              <a:rPr lang="ru-RU" sz="1000" dirty="0">
                <a:solidFill>
                  <a:srgbClr val="002060"/>
                </a:solidFill>
              </a:rPr>
              <a:t>и обучению, воспитанию обучающихся, организации образовательной деятельности, участие в разработке рабочих программ учебных предметов, курсов, дисциплин, модулей (за исключением рабочих программ по учебным предметам, предусмотренным пунктом 6.3 статьи 12 Закона об образовании) изучение индивидуальных способностей, интересов и склонностей обучающихся, регулируемые самостоятельно педагогом;</a:t>
            </a:r>
            <a:br>
              <a:rPr lang="ru-RU" sz="1000" dirty="0">
                <a:solidFill>
                  <a:srgbClr val="002060"/>
                </a:solidFill>
              </a:rPr>
            </a:br>
            <a:r>
              <a:rPr lang="ru-RU" sz="1000" dirty="0">
                <a:solidFill>
                  <a:srgbClr val="002060"/>
                </a:solidFill>
              </a:rPr>
              <a:t>б) </a:t>
            </a:r>
            <a:r>
              <a:rPr lang="ru-RU" sz="1000" b="1" dirty="0">
                <a:solidFill>
                  <a:srgbClr val="002060"/>
                </a:solidFill>
              </a:rPr>
              <a:t>ведение журнала </a:t>
            </a:r>
            <a:r>
              <a:rPr lang="ru-RU" sz="1000" dirty="0">
                <a:solidFill>
                  <a:srgbClr val="002060"/>
                </a:solidFill>
              </a:rPr>
              <a:t>и дневников обучающихся в электронной или бумажной форме в порядке, устанавливаемом ПВТР;</a:t>
            </a:r>
            <a:br>
              <a:rPr lang="ru-RU" sz="1000" dirty="0">
                <a:solidFill>
                  <a:srgbClr val="002060"/>
                </a:solidFill>
              </a:rPr>
            </a:br>
            <a:r>
              <a:rPr lang="ru-RU" sz="1000" dirty="0">
                <a:solidFill>
                  <a:srgbClr val="002060"/>
                </a:solidFill>
              </a:rPr>
              <a:t>в) </a:t>
            </a:r>
            <a:r>
              <a:rPr lang="ru-RU" sz="1000" b="1" dirty="0">
                <a:solidFill>
                  <a:srgbClr val="002060"/>
                </a:solidFill>
              </a:rPr>
              <a:t>организацию и проведение методической, диагностической и консультативной помощи родителям;</a:t>
            </a:r>
            <a:br>
              <a:rPr lang="ru-RU" sz="1000" dirty="0">
                <a:solidFill>
                  <a:srgbClr val="002060"/>
                </a:solidFill>
              </a:rPr>
            </a:br>
            <a:r>
              <a:rPr lang="ru-RU" sz="1000" dirty="0">
                <a:solidFill>
                  <a:srgbClr val="002060"/>
                </a:solidFill>
              </a:rPr>
              <a:t>г) выполнение обязанностей, связанных </a:t>
            </a:r>
            <a:r>
              <a:rPr lang="ru-RU" sz="1000" b="1" dirty="0">
                <a:solidFill>
                  <a:srgbClr val="002060"/>
                </a:solidFill>
              </a:rPr>
              <a:t>с участием в работе педагогических советов, методических советов и объединени</a:t>
            </a:r>
            <a:r>
              <a:rPr lang="ru-RU" sz="1000" dirty="0">
                <a:solidFill>
                  <a:srgbClr val="002060"/>
                </a:solidFill>
              </a:rPr>
              <a:t>й, работой по проведению родительских собраний, предусматриваемое планами и графиками, локальными нормативными актами организации;</a:t>
            </a:r>
            <a:br>
              <a:rPr lang="ru-RU" sz="1000" dirty="0">
                <a:solidFill>
                  <a:srgbClr val="002060"/>
                </a:solidFill>
              </a:rPr>
            </a:br>
            <a:r>
              <a:rPr lang="ru-RU" sz="1000" dirty="0" err="1">
                <a:solidFill>
                  <a:srgbClr val="002060"/>
                </a:solidFill>
              </a:rPr>
              <a:t>д</a:t>
            </a:r>
            <a:r>
              <a:rPr lang="ru-RU" sz="1000" dirty="0">
                <a:solidFill>
                  <a:srgbClr val="002060"/>
                </a:solidFill>
              </a:rPr>
              <a:t>) периодические </a:t>
            </a:r>
            <a:r>
              <a:rPr lang="ru-RU" sz="1000" b="1" dirty="0">
                <a:solidFill>
                  <a:srgbClr val="002060"/>
                </a:solidFill>
              </a:rPr>
              <a:t>кратковременные дежурства </a:t>
            </a:r>
            <a:r>
              <a:rPr lang="ru-RU" sz="1000" dirty="0">
                <a:solidFill>
                  <a:srgbClr val="002060"/>
                </a:solidFill>
              </a:rPr>
              <a:t>в организации в период осуществления образовательного процесса, которые при необходимости организуются в целях подготовки к проведению занятий,</a:t>
            </a:r>
            <a:r>
              <a:rPr lang="ru-RU" sz="1000" b="1" dirty="0">
                <a:solidFill>
                  <a:srgbClr val="002060"/>
                </a:solidFill>
              </a:rPr>
              <a:t> наблюдения за выполнением режима дня обучающимися</a:t>
            </a:r>
            <a:r>
              <a:rPr lang="ru-RU" sz="1000" dirty="0">
                <a:solidFill>
                  <a:srgbClr val="002060"/>
                </a:solidFill>
              </a:rPr>
              <a:t>, </a:t>
            </a:r>
            <a:r>
              <a:rPr lang="ru-RU" sz="1000" b="1" dirty="0">
                <a:solidFill>
                  <a:srgbClr val="002060"/>
                </a:solidFill>
              </a:rPr>
              <a:t>обеспечения порядка и дисциплины в течение учебного времени</a:t>
            </a:r>
            <a:r>
              <a:rPr lang="ru-RU" sz="1000" dirty="0">
                <a:solidFill>
                  <a:srgbClr val="002060"/>
                </a:solidFill>
              </a:rPr>
              <a:t>, в </a:t>
            </a:r>
            <a:r>
              <a:rPr lang="ru-RU" sz="1000" b="1" dirty="0">
                <a:solidFill>
                  <a:srgbClr val="002060"/>
                </a:solidFill>
              </a:rPr>
              <a:t>том числе во время перерывов между занятиями</a:t>
            </a:r>
            <a:r>
              <a:rPr lang="ru-RU" sz="1000" dirty="0">
                <a:solidFill>
                  <a:srgbClr val="002060"/>
                </a:solidFill>
              </a:rPr>
              <a:t>, устанавливаемых для отдыха обучающихся различной степени активности</a:t>
            </a:r>
            <a:r>
              <a:rPr lang="ru-RU" sz="1000" b="1" dirty="0">
                <a:solidFill>
                  <a:srgbClr val="002060"/>
                </a:solidFill>
              </a:rPr>
              <a:t>, приема ими пищи,</a:t>
            </a:r>
            <a:r>
              <a:rPr lang="ru-RU" sz="1000" dirty="0">
                <a:solidFill>
                  <a:srgbClr val="002060"/>
                </a:solidFill>
              </a:rPr>
              <a:t> регулируемые локальными нормативными актами организации</a:t>
            </a:r>
            <a:r>
              <a:rPr lang="ru-RU" sz="1000" dirty="0"/>
              <a:t>.</a:t>
            </a:r>
            <a:endParaRPr lang="ru-RU" sz="1000" dirty="0"/>
          </a:p>
        </p:txBody>
      </p:sp>
      <p:pic>
        <p:nvPicPr>
          <p:cNvPr id="15" name="Picture 4" descr="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95936" y="1347614"/>
            <a:ext cx="136525" cy="136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195486"/>
            <a:ext cx="7272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Приказ </a:t>
            </a:r>
            <a:r>
              <a:rPr lang="ru-RU" sz="1600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sz="1600" b="1" dirty="0">
                <a:solidFill>
                  <a:srgbClr val="002060"/>
                </a:solidFill>
              </a:rPr>
              <a:t> России от 04.04.2025 № 268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73729" name="Rectangle 1"/>
          <p:cNvSpPr>
            <a:spLocks noChangeArrowheads="1"/>
          </p:cNvSpPr>
          <p:nvPr/>
        </p:nvSpPr>
        <p:spPr bwMode="auto">
          <a:xfrm>
            <a:off x="647056" y="3795886"/>
            <a:ext cx="8496944" cy="116955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355600" marR="0" lvl="0" indent="-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Уточнили, что на нагрузку и оплату труда учителей в 1-х классах не влияет ступенчатый режим</a:t>
            </a:r>
            <a:endParaRPr lang="ru-RU" sz="14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marL="355600" marR="0" lvl="0" indent="-355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обучения и дополнительные каникулы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  <a:t>.</a:t>
            </a:r>
            <a:b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Добавили норму о том, что при составлении графика работы в каникулярное время работодатель вправе с письменного согласия педагогов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вводить суммированный учет рабочего времени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– для выполнения работы в пределах установленного им объема учебной нагрузки, педагогической работы в неделю.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0" name="Picture 2" descr="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1311275"/>
            <a:ext cx="136525" cy="136525"/>
          </a:xfrm>
          <a:prstGeom prst="rect">
            <a:avLst/>
          </a:prstGeom>
          <a:noFill/>
        </p:spPr>
      </p:pic>
      <p:pic>
        <p:nvPicPr>
          <p:cNvPr id="73731" name="Picture 3" descr="👉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884238"/>
            <a:ext cx="136525" cy="136525"/>
          </a:xfrm>
          <a:prstGeom prst="rect">
            <a:avLst/>
          </a:prstGeom>
          <a:noFill/>
        </p:spPr>
      </p:pic>
      <p:pic>
        <p:nvPicPr>
          <p:cNvPr id="73736" name="Picture 8" descr="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6038" y="771550"/>
            <a:ext cx="288032" cy="288032"/>
          </a:xfrm>
          <a:prstGeom prst="rect">
            <a:avLst/>
          </a:prstGeom>
          <a:noFill/>
        </p:spPr>
      </p:pic>
      <p:pic>
        <p:nvPicPr>
          <p:cNvPr id="73737" name="Picture 9" descr="✅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867894"/>
            <a:ext cx="280541" cy="280541"/>
          </a:xfrm>
          <a:prstGeom prst="rect">
            <a:avLst/>
          </a:prstGeom>
          <a:noFill/>
        </p:spPr>
      </p:pic>
      <p:sp>
        <p:nvSpPr>
          <p:cNvPr id="16" name="Прямоугольник 15"/>
          <p:cNvSpPr/>
          <p:nvPr/>
        </p:nvSpPr>
        <p:spPr>
          <a:xfrm>
            <a:off x="611560" y="627534"/>
            <a:ext cx="80648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Отдельно перечислили виды дополнительной работы, непосредственно связанной с образовательной деятельностью, которую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работник ведет с письменного согласия за дополнительную оплату: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115616" y="1347614"/>
            <a:ext cx="754258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выполнение дополнительной индивидуальной или групповой работы с обучающимися,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-apple-system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участие в оздоровительных, воспитательных и других мероприятиях, проводимых в целях </a:t>
            </a:r>
            <a:r>
              <a:rPr kumimoji="0" lang="ru-RU" sz="1200" b="1" i="0" u="sng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реализации образовательных программ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, включая участие в концертной деятельности, конкурсах, состязаниях, спортивных соревнованиях, тренировочных сборах, экскурсиях, других видах учебной деятельности, регулирование которой осуществляется графиками, планами, расписаниями, локальными нормативными актами организации, коллективным договором;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классное руководство;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</a:t>
            </a: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проверка письменных работ;</a:t>
            </a:r>
            <a:endParaRPr kumimoji="0" lang="ru-RU" sz="12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заведование учебными кабинетами, лабораториями, мастерскими, учебно-опытными участками;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руководство методическими объединениями;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другие дополнительные виды работ, регулируемые ПВТР, с указанием в трудовом договоре их содержания, срока выполнения и размера оплаты.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3867894"/>
            <a:ext cx="73448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Согласно новому приказу, педагоги должны проводить максимум 5-6 уроков в день, что соответствует средней нагрузке в 1,4 ставки. 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5" y="267495"/>
            <a:ext cx="509584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2915816" y="699542"/>
            <a:ext cx="180020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39552" y="1779662"/>
            <a:ext cx="352839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275856" y="1563638"/>
            <a:ext cx="216024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115616" y="483518"/>
            <a:ext cx="4320480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7" y="2139702"/>
            <a:ext cx="5112568" cy="692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единительная линия 20"/>
          <p:cNvCxnSpPr/>
          <p:nvPr/>
        </p:nvCxnSpPr>
        <p:spPr>
          <a:xfrm>
            <a:off x="899592" y="2355726"/>
            <a:ext cx="266429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331640" y="2571750"/>
            <a:ext cx="3384376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756" name="Picture 4"/>
          <p:cNvPicPr>
            <a:picLocks noChangeAspect="1" noChangeArrowheads="1"/>
          </p:cNvPicPr>
          <p:nvPr/>
        </p:nvPicPr>
        <p:blipFill>
          <a:blip r:embed="rId5" cstate="print"/>
          <a:srcRect t="19659"/>
          <a:stretch>
            <a:fillRect/>
          </a:stretch>
        </p:blipFill>
        <p:spPr bwMode="auto">
          <a:xfrm>
            <a:off x="467545" y="2931791"/>
            <a:ext cx="5184576" cy="650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6" name="Прямая соединительная линия 25"/>
          <p:cNvCxnSpPr/>
          <p:nvPr/>
        </p:nvCxnSpPr>
        <p:spPr>
          <a:xfrm>
            <a:off x="4211960" y="3147814"/>
            <a:ext cx="129614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5796136" y="1491630"/>
            <a:ext cx="3347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Приказ </a:t>
            </a:r>
            <a:r>
              <a:rPr lang="ru-RU" sz="1600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sz="1600" b="1" dirty="0">
                <a:solidFill>
                  <a:srgbClr val="002060"/>
                </a:solidFill>
              </a:rPr>
              <a:t> России от 04.04.2025 № 268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l="6763"/>
          <a:stretch>
            <a:fillRect/>
          </a:stretch>
        </p:blipFill>
        <p:spPr bwMode="auto">
          <a:xfrm>
            <a:off x="251520" y="1347614"/>
            <a:ext cx="2880320" cy="2311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67544" y="915566"/>
            <a:ext cx="7200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Приказ </a:t>
            </a:r>
            <a:r>
              <a:rPr lang="ru-RU" sz="1200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sz="1200" b="1" dirty="0">
                <a:solidFill>
                  <a:srgbClr val="002060"/>
                </a:solidFill>
              </a:rPr>
              <a:t> России от 04.04.2025 №</a:t>
            </a:r>
            <a:r>
              <a:rPr lang="ru-RU" sz="1200" b="1" dirty="0">
                <a:solidFill>
                  <a:srgbClr val="C00000"/>
                </a:solidFill>
              </a:rPr>
              <a:t> 269 </a:t>
            </a:r>
            <a:r>
              <a:rPr lang="ru-RU" sz="1200" dirty="0">
                <a:solidFill>
                  <a:srgbClr val="002060"/>
                </a:solidFill>
              </a:rPr>
              <a:t>вступает в силу 1 сентября 2025 года</a:t>
            </a:r>
            <a:endParaRPr lang="ru-RU" sz="1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67494"/>
            <a:ext cx="7596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 продолжительности рабочего времени (нормах часов педагогической работы за ставку заработной платы) педагогических работников…»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203598"/>
            <a:ext cx="55446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rgbClr val="002060"/>
                </a:solidFill>
              </a:rPr>
              <a:t>Минпросвещения</a:t>
            </a:r>
            <a:r>
              <a:rPr lang="ru-RU" sz="1200" dirty="0">
                <a:solidFill>
                  <a:srgbClr val="002060"/>
                </a:solidFill>
              </a:rPr>
              <a:t> установило продолжительность рабочего времени педагогов исходя из сокращенной нормы - </a:t>
            </a:r>
            <a:r>
              <a:rPr lang="ru-RU" sz="1200" b="1" dirty="0">
                <a:solidFill>
                  <a:srgbClr val="002060"/>
                </a:solidFill>
              </a:rPr>
              <a:t>не более 36 часов в неделю</a:t>
            </a:r>
            <a:endParaRPr lang="ru-RU" sz="1200" b="1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педагогам-психологам;</a:t>
            </a:r>
            <a:endParaRPr lang="ru-RU" sz="1200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социальным педагогам;</a:t>
            </a:r>
            <a:endParaRPr lang="ru-RU" sz="1200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педагогам-организаторам;</a:t>
            </a:r>
            <a:endParaRPr lang="ru-RU" sz="1200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старшим вожатым;</a:t>
            </a:r>
            <a:endParaRPr lang="ru-RU" sz="1200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педагогам-библиотекарям;</a:t>
            </a:r>
            <a:endParaRPr lang="ru-RU" sz="1200" dirty="0">
              <a:solidFill>
                <a:srgbClr val="002060"/>
              </a:solidFill>
            </a:endParaRPr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методистам и старшим методистам;</a:t>
            </a:r>
            <a:r>
              <a:rPr lang="ru-RU" sz="1200" dirty="0"/>
              <a:t> </a:t>
            </a:r>
            <a:endParaRPr lang="ru-RU" sz="1200" dirty="0"/>
          </a:p>
          <a:p>
            <a:pPr marL="622300" indent="1016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советникам директора по воспитанию.</a:t>
            </a:r>
            <a:endParaRPr lang="ru-RU" sz="1200" dirty="0">
              <a:solidFill>
                <a:srgbClr val="002060"/>
              </a:solidFill>
            </a:endParaRPr>
          </a:p>
          <a:p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19872" y="2931790"/>
            <a:ext cx="532859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При этом в зависимости от должности и (или) специальности педагогам может быть установлена </a:t>
            </a:r>
            <a:r>
              <a:rPr lang="ru-RU" sz="1200" b="1" dirty="0">
                <a:solidFill>
                  <a:srgbClr val="002060"/>
                </a:solidFill>
              </a:rPr>
              <a:t>другая продолжительность рабочего времени или нормы часов </a:t>
            </a:r>
            <a:r>
              <a:rPr lang="ru-RU" sz="1200" dirty="0">
                <a:solidFill>
                  <a:srgbClr val="002060"/>
                </a:solidFill>
              </a:rPr>
              <a:t>педагогической работы за ставку зарплаты: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- </a:t>
            </a:r>
            <a:r>
              <a:rPr lang="ru-RU" sz="1200" b="1" dirty="0">
                <a:solidFill>
                  <a:srgbClr val="002060"/>
                </a:solidFill>
              </a:rPr>
              <a:t>старшим воспитателям </a:t>
            </a:r>
            <a:r>
              <a:rPr lang="ru-RU" sz="1200" dirty="0">
                <a:solidFill>
                  <a:srgbClr val="002060"/>
                </a:solidFill>
              </a:rPr>
              <a:t>- 30 часов в неделю;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- </a:t>
            </a:r>
            <a:r>
              <a:rPr lang="ru-RU" sz="1200" b="1" dirty="0">
                <a:solidFill>
                  <a:srgbClr val="002060"/>
                </a:solidFill>
              </a:rPr>
              <a:t>учителям-дефектологам и учителям-логопедам </a:t>
            </a:r>
            <a:r>
              <a:rPr lang="ru-RU" sz="1200" dirty="0">
                <a:solidFill>
                  <a:srgbClr val="002060"/>
                </a:solidFill>
              </a:rPr>
              <a:t>- 20 часов в неделю;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- </a:t>
            </a:r>
            <a:r>
              <a:rPr lang="ru-RU" sz="1200" b="1" dirty="0">
                <a:solidFill>
                  <a:srgbClr val="002060"/>
                </a:solidFill>
              </a:rPr>
              <a:t>музыкальным руководителям и концертмейстерам </a:t>
            </a:r>
            <a:r>
              <a:rPr lang="ru-RU" sz="1200" dirty="0">
                <a:solidFill>
                  <a:srgbClr val="002060"/>
                </a:solidFill>
              </a:rPr>
              <a:t>- 24 часа в неделю;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dirty="0">
                <a:solidFill>
                  <a:srgbClr val="002060"/>
                </a:solidFill>
              </a:rPr>
              <a:t>- </a:t>
            </a:r>
            <a:r>
              <a:rPr lang="ru-RU" sz="1200" b="1" dirty="0">
                <a:solidFill>
                  <a:srgbClr val="002060"/>
                </a:solidFill>
              </a:rPr>
              <a:t>воспитателям, </a:t>
            </a:r>
            <a:r>
              <a:rPr lang="ru-RU" sz="1200" dirty="0">
                <a:solidFill>
                  <a:srgbClr val="002060"/>
                </a:solidFill>
              </a:rPr>
              <a:t>осуществляющим обучение, воспитание, присмотр и уход за лицами с ограниченными возможностями здоровья - 25 часов в неделю.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267494"/>
            <a:ext cx="7596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 продолжительности рабочего времени (нормах часов педагогической работы за ставку заработной платы) педагогических работников…»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131590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Нормы часов педагогической работы за ставку заработной платы педагогических работников в неделю, устанавливаются в </a:t>
            </a:r>
            <a:r>
              <a:rPr lang="ru-RU" sz="1200" b="1" dirty="0">
                <a:solidFill>
                  <a:srgbClr val="002060"/>
                </a:solidFill>
              </a:rPr>
              <a:t>астрономических часах</a:t>
            </a:r>
            <a:r>
              <a:rPr lang="ru-RU" sz="1200" dirty="0">
                <a:solidFill>
                  <a:srgbClr val="002060"/>
                </a:solidFill>
              </a:rPr>
              <a:t> </a:t>
            </a:r>
            <a:r>
              <a:rPr lang="ru-RU" sz="1200" b="1" dirty="0">
                <a:solidFill>
                  <a:srgbClr val="002060"/>
                </a:solidFill>
              </a:rPr>
              <a:t>и одновременно определяют продолжительность их рабочего времени.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635646"/>
            <a:ext cx="82809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Объем учебной нагрузки </a:t>
            </a:r>
            <a:r>
              <a:rPr lang="ru-RU" sz="1200" dirty="0">
                <a:solidFill>
                  <a:srgbClr val="002060"/>
                </a:solidFill>
              </a:rPr>
              <a:t>педагогических работников, выполняющих учебную (преподавательскую) работу, </a:t>
            </a:r>
            <a:r>
              <a:rPr lang="ru-RU" sz="1200" b="1" dirty="0">
                <a:solidFill>
                  <a:srgbClr val="002060"/>
                </a:solidFill>
              </a:rPr>
              <a:t>определяется ежегодно на начало учебного года </a:t>
            </a:r>
            <a:r>
              <a:rPr lang="ru-RU" sz="1200" dirty="0">
                <a:solidFill>
                  <a:srgbClr val="002060"/>
                </a:solidFill>
              </a:rPr>
              <a:t>устанавливается локальным нормативным актом организации, осуществляющей образовательную деятельность.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283718"/>
            <a:ext cx="84969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Объем учебной нагрузки педагогических работников, установленный на начало учебного года, а так же  в текущем учебном году, не может быть изменен в текущем учебном году по инициативе работодателя 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787774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Норма часов учебной (преподавательской) работы </a:t>
            </a:r>
            <a:r>
              <a:rPr lang="ru-RU" sz="1200" b="1" dirty="0">
                <a:solidFill>
                  <a:srgbClr val="002060"/>
                </a:solidFill>
              </a:rPr>
              <a:t>18 часов в неделю </a:t>
            </a:r>
            <a:r>
              <a:rPr lang="ru-RU" sz="1200" dirty="0">
                <a:solidFill>
                  <a:srgbClr val="002060"/>
                </a:solidFill>
              </a:rPr>
              <a:t>за ставку заработной платы устанавливается учителям организаций, осуществляющих образовательную деятельность по образовательным программам </a:t>
            </a:r>
            <a:r>
              <a:rPr lang="ru-RU" sz="1200" b="1" dirty="0">
                <a:solidFill>
                  <a:srgbClr val="002060"/>
                </a:solidFill>
              </a:rPr>
              <a:t>НОО, ООО,СОО,</a:t>
            </a:r>
            <a:r>
              <a:rPr lang="ru-RU" sz="1200" dirty="0">
                <a:solidFill>
                  <a:srgbClr val="002060"/>
                </a:solidFill>
              </a:rPr>
              <a:t> в том числе по адаптированным образовательным программам НОО,ООО,СОО.</a:t>
            </a:r>
            <a:endParaRPr lang="ru-RU" sz="1200" dirty="0">
              <a:solidFill>
                <a:srgbClr val="002060"/>
              </a:solidFill>
            </a:endParaRPr>
          </a:p>
          <a:p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343584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В учебную нагрузку учителей включается количество часов</a:t>
            </a:r>
            <a:r>
              <a:rPr lang="ru-RU" sz="1200" dirty="0">
                <a:solidFill>
                  <a:srgbClr val="002060"/>
                </a:solidFill>
              </a:rPr>
              <a:t>, </a:t>
            </a:r>
            <a:r>
              <a:rPr lang="ru-RU" sz="1200" b="1" dirty="0">
                <a:solidFill>
                  <a:srgbClr val="002060"/>
                </a:solidFill>
              </a:rPr>
              <a:t>предусмотренное планом внеурочной деятельности</a:t>
            </a:r>
            <a:r>
              <a:rPr lang="ru-RU" sz="1200" dirty="0">
                <a:solidFill>
                  <a:srgbClr val="002060"/>
                </a:solidFill>
              </a:rPr>
              <a:t>, при условии осуществления образовательной деятельности в течение учебного года, и непосредственно направленное на проведение:</a:t>
            </a:r>
            <a:endParaRPr lang="ru-RU" sz="1200" dirty="0">
              <a:solidFill>
                <a:srgbClr val="002060"/>
              </a:solidFill>
            </a:endParaRPr>
          </a:p>
          <a:p>
            <a:pPr marL="266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занятий с обучающимися по </a:t>
            </a:r>
            <a:r>
              <a:rPr lang="ru-RU" sz="1200" b="1" dirty="0">
                <a:solidFill>
                  <a:srgbClr val="002060"/>
                </a:solidFill>
              </a:rPr>
              <a:t>углубленному изучению отдельных учебных предметов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endParaRPr lang="ru-RU" sz="1200" dirty="0">
              <a:solidFill>
                <a:srgbClr val="002060"/>
              </a:solidFill>
            </a:endParaRPr>
          </a:p>
          <a:p>
            <a:pPr marL="266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занятий с обучающимися по формированию </a:t>
            </a:r>
            <a:r>
              <a:rPr lang="ru-RU" sz="1200" b="1" dirty="0">
                <a:solidFill>
                  <a:srgbClr val="002060"/>
                </a:solidFill>
              </a:rPr>
              <a:t>функциональной грамотности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endParaRPr lang="ru-RU" sz="1200" dirty="0">
              <a:solidFill>
                <a:srgbClr val="002060"/>
              </a:solidFill>
            </a:endParaRPr>
          </a:p>
          <a:p>
            <a:pPr marL="266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занятий с обучающимися, </a:t>
            </a:r>
            <a:r>
              <a:rPr lang="ru-RU" sz="1200" b="1" dirty="0">
                <a:solidFill>
                  <a:srgbClr val="002060"/>
                </a:solidFill>
              </a:rPr>
              <a:t>сопровождающими проектно-исследовательскую деятельность</a:t>
            </a:r>
            <a:r>
              <a:rPr lang="ru-RU" sz="1200" dirty="0">
                <a:solidFill>
                  <a:srgbClr val="002060"/>
                </a:solidFill>
              </a:rPr>
              <a:t>;</a:t>
            </a:r>
            <a:endParaRPr lang="ru-RU" sz="1200" dirty="0">
              <a:solidFill>
                <a:srgbClr val="002060"/>
              </a:solidFill>
            </a:endParaRPr>
          </a:p>
          <a:p>
            <a:pPr marL="266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дополнительных занятий с </a:t>
            </a:r>
            <a:r>
              <a:rPr lang="ru-RU" sz="1200" b="1" dirty="0">
                <a:solidFill>
                  <a:srgbClr val="002060"/>
                </a:solidFill>
              </a:rPr>
              <a:t>обучающимися, испытывающими затруднения </a:t>
            </a:r>
            <a:r>
              <a:rPr lang="ru-RU" sz="1200" dirty="0">
                <a:solidFill>
                  <a:srgbClr val="002060"/>
                </a:solidFill>
              </a:rPr>
              <a:t>в освоении учебной программы;</a:t>
            </a:r>
            <a:endParaRPr lang="ru-RU" sz="1200" dirty="0">
              <a:solidFill>
                <a:srgbClr val="002060"/>
              </a:solidFill>
            </a:endParaRPr>
          </a:p>
          <a:p>
            <a:pPr marL="266700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занятий с обучающимися в рамках циклов специально организованных </a:t>
            </a:r>
            <a:r>
              <a:rPr lang="ru-RU" sz="1200" b="1" dirty="0">
                <a:solidFill>
                  <a:srgbClr val="002060"/>
                </a:solidFill>
              </a:rPr>
              <a:t>внеурочных занятий, </a:t>
            </a:r>
            <a:r>
              <a:rPr lang="ru-RU" sz="1200" dirty="0">
                <a:solidFill>
                  <a:srgbClr val="002060"/>
                </a:solidFill>
              </a:rPr>
              <a:t>посвященных актуальным социальным, нравственным проблемам современного мира.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66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51520" y="0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Федеральный закон от 28.02.2025 г. № 29-ФЗ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 внесении изменений в статьи 19 и 20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Федерального закона «Об образовании в Российской Федерации»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1275606"/>
            <a:ext cx="4824536" cy="374441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900" dirty="0"/>
              <a:t>"2. </a:t>
            </a:r>
            <a:r>
              <a:rPr lang="ru-RU" sz="1400" dirty="0">
                <a:solidFill>
                  <a:srgbClr val="002060"/>
                </a:solidFill>
              </a:rPr>
              <a:t>В целях участия педагогических работников</a:t>
            </a:r>
            <a:r>
              <a:rPr lang="ru-RU" sz="1400" dirty="0"/>
              <a:t>, </a:t>
            </a:r>
            <a:r>
              <a:rPr lang="ru-RU" sz="900" dirty="0"/>
              <a:t>научных работников и других работников организаций, осуществляющих образовательную деятельность, и иных организаций, представителей работодателей и их объединений, представителей федеральных государственных органов и органов государственной власти субъектов Российской Федерации </a:t>
            </a:r>
            <a:r>
              <a:rPr lang="ru-RU" sz="1400" dirty="0">
                <a:solidFill>
                  <a:srgbClr val="002060"/>
                </a:solidFill>
              </a:rPr>
              <a:t>в разработке федеральных государственных образовательных стандартов, федеральных государственных требований к программам </a:t>
            </a:r>
            <a:r>
              <a:rPr lang="ru-RU" sz="900" dirty="0"/>
              <a:t>подготовки научных и научно-педагогических кадров в аспирантуре (адъюнктуре), федеральных основных общеобразовательных программ и примерных образовательных программ среднего профессионального образования, координации действий организаций, осуществляющих образовательную деятельность, в обеспечении качества и развития содержания образования в системе образования </a:t>
            </a:r>
            <a:r>
              <a:rPr lang="ru-RU" sz="1400" dirty="0">
                <a:solidFill>
                  <a:srgbClr val="002060"/>
                </a:solidFill>
              </a:rPr>
              <a:t>создаются федеральные учебно-методические объединения, а также могут создаваться региональные учебно-методические объединения. </a:t>
            </a:r>
            <a:r>
              <a:rPr lang="ru-RU" sz="1400" dirty="0"/>
              <a:t> </a:t>
            </a:r>
            <a:r>
              <a:rPr lang="ru-RU" sz="900" dirty="0"/>
              <a:t>Типовые положения об учебно-методических объединениях в системе общего образования и среднего профессионального образования утверждаются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общего образования</a:t>
            </a:r>
            <a:r>
              <a:rPr lang="ru-RU" sz="1400" dirty="0"/>
              <a:t>. </a:t>
            </a:r>
            <a:r>
              <a:rPr lang="ru-RU" sz="900" dirty="0"/>
              <a:t>Типовое положение об учебно-методических объединениях в системе высшего образования утверждается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высшего образования.";</a:t>
            </a:r>
            <a:endParaRPr lang="ru-RU" sz="9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843558"/>
            <a:ext cx="4572000" cy="43088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1) в статье 19:</a:t>
            </a:r>
            <a:endParaRPr lang="ru-RU" sz="1100" dirty="0">
              <a:solidFill>
                <a:srgbClr val="002060"/>
              </a:solidFill>
            </a:endParaRPr>
          </a:p>
          <a:p>
            <a:r>
              <a:rPr lang="ru-RU" sz="1100" dirty="0">
                <a:solidFill>
                  <a:srgbClr val="002060"/>
                </a:solidFill>
              </a:rPr>
              <a:t>а) часть 2 изложить в следующей редакции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92080" y="987574"/>
            <a:ext cx="285046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б) часть 3 изложить в следующей редакции: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1275606"/>
            <a:ext cx="3672408" cy="375487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000" dirty="0"/>
              <a:t>"3.</a:t>
            </a:r>
            <a:r>
              <a:rPr lang="ru-RU" sz="1400" dirty="0">
                <a:solidFill>
                  <a:srgbClr val="002060"/>
                </a:solidFill>
              </a:rPr>
              <a:t> Федеральные учебно-методические объединения </a:t>
            </a:r>
            <a:r>
              <a:rPr lang="ru-RU" sz="900" dirty="0"/>
              <a:t>в системе общего образования и среднего профессионального образования </a:t>
            </a:r>
            <a:r>
              <a:rPr lang="ru-RU" sz="1400" dirty="0">
                <a:solidFill>
                  <a:srgbClr val="002060"/>
                </a:solidFill>
              </a:rPr>
              <a:t>создаются федеральным органом исполнительной власти</a:t>
            </a:r>
            <a:r>
              <a:rPr lang="ru-RU" sz="1000" dirty="0"/>
              <a:t>, </a:t>
            </a:r>
            <a:r>
              <a:rPr lang="ru-RU" sz="1400" dirty="0">
                <a:solidFill>
                  <a:srgbClr val="002060"/>
                </a:solidFill>
              </a:rPr>
              <a:t>осуществляющим функции по выработке и реализации государственной политики и нормативно-правовому регулированию в сфере общего образования</a:t>
            </a:r>
            <a:r>
              <a:rPr lang="ru-RU" sz="1000" dirty="0"/>
              <a:t>, </a:t>
            </a:r>
            <a:r>
              <a:rPr lang="ru-RU" sz="900" dirty="0"/>
              <a:t>в системе высшего образования -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высшего образования, и осуществляют свою деятельность в соответствии с положениями, утвержденными этими органами. Федеральные учебно-методические объединения в системе среднего профессионального образования и высшего образования могут создаваться также федеральными государственными органами, указанными в части 1 статьи 81 настоящего Федерального закона, и осуществлять свою деятельность в соответствии с положениями, утвержденными этими органами, с учетом типовых положений об учебно-методических объединениях в системе среднего профессионального образования и высшего образования, указанных в части 2 настоящей статьи.";</a:t>
            </a:r>
            <a:endParaRPr lang="ru-RU" sz="900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8318296" y="1"/>
            <a:ext cx="825703" cy="41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07654"/>
            <a:ext cx="3045022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004048" y="134761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С 1 сентября 2025 года вступает в силу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39502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Приказ Министерства просвещения Российской Федерации от 27.03.2025 № 243 "Об утверждении Порядка применения к обучающимся по ОП ООО,СОО…. мер дисциплинарного взыскания и снятия их с указанных обучающихся</a:t>
            </a:r>
            <a:r>
              <a:rPr lang="ru-RU" dirty="0"/>
              <a:t>"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779912" y="1779662"/>
            <a:ext cx="51125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За совершение дисциплинарного проступка к обучающемуся могут быть применены </a:t>
            </a:r>
            <a:r>
              <a:rPr lang="ru-RU" sz="1400" b="1" dirty="0">
                <a:solidFill>
                  <a:srgbClr val="002060"/>
                </a:solidFill>
              </a:rPr>
              <a:t>замечание, выговор, отчисление из организации</a:t>
            </a:r>
            <a:r>
              <a:rPr lang="ru-RU" sz="1400" dirty="0">
                <a:solidFill>
                  <a:srgbClr val="002060"/>
                </a:solidFill>
              </a:rPr>
              <a:t>, осуществляющей образовательную деятельность.</a:t>
            </a:r>
            <a:endParaRPr lang="ru-RU" sz="1400" dirty="0">
              <a:solidFill>
                <a:srgbClr val="002060"/>
              </a:solidFill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За каждый дисциплинарный проступок может быть применена </a:t>
            </a:r>
            <a:r>
              <a:rPr lang="ru-RU" sz="1400" b="1" dirty="0">
                <a:solidFill>
                  <a:srgbClr val="002060"/>
                </a:solidFill>
              </a:rPr>
              <a:t>одна мера дисциплинарного взыскания.</a:t>
            </a:r>
            <a:endParaRPr lang="ru-RU" sz="1400" b="1" dirty="0">
              <a:solidFill>
                <a:srgbClr val="002060"/>
              </a:solidFill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400" b="1" dirty="0">
                <a:solidFill>
                  <a:srgbClr val="002060"/>
                </a:solidFill>
              </a:rPr>
              <a:t>Не допускается применение мер </a:t>
            </a:r>
            <a:r>
              <a:rPr lang="ru-RU" sz="1400" dirty="0">
                <a:solidFill>
                  <a:srgbClr val="002060"/>
                </a:solidFill>
              </a:rPr>
              <a:t>дисциплинарного взыскания к обучающимся </a:t>
            </a:r>
            <a:r>
              <a:rPr lang="ru-RU" sz="1400" b="1" dirty="0">
                <a:solidFill>
                  <a:srgbClr val="002060"/>
                </a:solidFill>
              </a:rPr>
              <a:t>во время их болезни, каникул</a:t>
            </a:r>
            <a:r>
              <a:rPr lang="ru-RU" sz="1400" dirty="0">
                <a:solidFill>
                  <a:srgbClr val="002060"/>
                </a:solidFill>
              </a:rPr>
              <a:t>, академического отпуска, отпуска по беременности и родам или отпуска по уходу за ребенком.</a:t>
            </a:r>
            <a:endParaRPr lang="ru-RU" sz="1400" dirty="0">
              <a:solidFill>
                <a:srgbClr val="002060"/>
              </a:solidFill>
            </a:endParaRPr>
          </a:p>
          <a:p>
            <a:pPr fontAlgn="base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srgbClr val="002060"/>
                </a:solidFill>
              </a:rPr>
              <a:t>Меры дисциплинарного взыскания </a:t>
            </a:r>
            <a:r>
              <a:rPr lang="ru-RU" sz="1400" b="1" dirty="0">
                <a:solidFill>
                  <a:srgbClr val="002060"/>
                </a:solidFill>
              </a:rPr>
              <a:t>не применяются к обучающимся </a:t>
            </a:r>
            <a:r>
              <a:rPr lang="ru-RU" sz="1400" dirty="0">
                <a:solidFill>
                  <a:srgbClr val="002060"/>
                </a:solidFill>
              </a:rPr>
              <a:t>по образовательным программам </a:t>
            </a:r>
            <a:r>
              <a:rPr lang="ru-RU" sz="1400" b="1" dirty="0">
                <a:solidFill>
                  <a:srgbClr val="002060"/>
                </a:solidFill>
              </a:rPr>
              <a:t>дошкольного и начального </a:t>
            </a:r>
            <a:r>
              <a:rPr lang="ru-RU" sz="1400" dirty="0">
                <a:solidFill>
                  <a:srgbClr val="002060"/>
                </a:solidFill>
              </a:rPr>
              <a:t>общего образования; с ограниченными возможностями здоровья (с задержкой психического развития или нарушением интеллекта)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03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27534"/>
            <a:ext cx="8363272" cy="339447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     </a:t>
            </a:r>
            <a:r>
              <a:rPr lang="ru-RU" sz="1600" dirty="0">
                <a:solidFill>
                  <a:srgbClr val="002060"/>
                </a:solidFill>
              </a:rPr>
              <a:t>Предусматривается, что штатные расписания в школах позволят четко понимать, какая нагрузка происходит на учителя, сколько уроков и для какого количества учащихся провел педагог за день, неделю или месяц. 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                 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        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        По словам Сергея Кравцова, еще одни нововведения ожидают школьников с 1 сентября 2025 года. Так, к примеру, будет введено единое планирование по школьным предметам.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267494"/>
            <a:ext cx="48278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Единое расписание уроков с 1 сентября 2025г.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07904" y="3291830"/>
            <a:ext cx="5040560" cy="138499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Единое планирование школьных предметов </a:t>
            </a:r>
            <a:r>
              <a:rPr lang="ru-RU" sz="1400" dirty="0">
                <a:solidFill>
                  <a:srgbClr val="002060"/>
                </a:solidFill>
              </a:rPr>
              <a:t>– это процесс, в рамках которого все школы страны будут использовать </a:t>
            </a:r>
            <a:r>
              <a:rPr lang="ru-RU" sz="1400" b="1" dirty="0">
                <a:solidFill>
                  <a:srgbClr val="002060"/>
                </a:solidFill>
              </a:rPr>
              <a:t>единые стандарты планирования и организации учебного процесса.</a:t>
            </a:r>
            <a:r>
              <a:rPr lang="ru-RU" sz="1400" dirty="0">
                <a:solidFill>
                  <a:srgbClr val="002060"/>
                </a:solidFill>
              </a:rPr>
              <a:t> Это означает, что все дети, независимо от региона, будут изучать один и тот же материал в одинаковом темпе, что поможет им легко переходить из одной школы в другую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75856" y="1635646"/>
            <a:ext cx="5580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«Школы смогут адаптировать расписание под свои условия, но в рамках единых федеральных требований. Внедрение единого расписания — это важный шаг к здоровью, успешному обучению и гармоничному развитию наших детей», — </a:t>
            </a:r>
            <a:r>
              <a:rPr lang="ru-RU" sz="1200" dirty="0">
                <a:solidFill>
                  <a:srgbClr val="002060"/>
                </a:solidFill>
                <a:hlinkClick r:id="rId3"/>
              </a:rPr>
              <a:t>заявили</a:t>
            </a:r>
            <a:r>
              <a:rPr lang="ru-RU" sz="1200" dirty="0">
                <a:solidFill>
                  <a:srgbClr val="002060"/>
                </a:solidFill>
              </a:rPr>
              <a:t> РИА Новости в ведомстве.</a:t>
            </a:r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404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7574"/>
            <a:ext cx="2880320" cy="22707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9512" y="195486"/>
            <a:ext cx="612068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Изменили гигиенические нормативы и требования к обеспечению безопасности школы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❗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9075" y="-76200"/>
            <a:ext cx="152400" cy="1524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3563888" y="915566"/>
            <a:ext cx="5148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Главный санитарный врач России утвердил поправки к </a:t>
            </a:r>
            <a:r>
              <a:rPr lang="ru-RU" sz="1200" dirty="0" err="1">
                <a:solidFill>
                  <a:srgbClr val="002060"/>
                </a:solidFill>
              </a:rPr>
              <a:t>СанПиН</a:t>
            </a:r>
            <a:r>
              <a:rPr lang="ru-RU" sz="1200" dirty="0">
                <a:solidFill>
                  <a:srgbClr val="002060"/>
                </a:solidFill>
              </a:rPr>
              <a:t> 1.2.3685-21. Новая редакция документа действует с 01.09.2025.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1030" name="Picture 6" descr="✅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5575" y="-2301875"/>
            <a:ext cx="152400" cy="152400"/>
          </a:xfrm>
          <a:prstGeom prst="rect">
            <a:avLst/>
          </a:prstGeom>
          <a:noFill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707904" y="1419622"/>
            <a:ext cx="4833928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95536" y="4155926"/>
            <a:ext cx="849694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ru-RU" sz="1100" u="sng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Заменили таблицу 6.2 </a:t>
            </a:r>
            <a:r>
              <a:rPr lang="ru-RU" sz="11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Скорректировали описание параметров: убрали пояснения, что у ученических столов указана высота до крышки, а у стульев — высота сиденья и т. д. Добавили пункт о расстановки мебели в учебной организации, который дублирует существующий «мебель в учебном помещении». </a:t>
            </a:r>
            <a:endParaRPr lang="ru-RU" sz="11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marL="228600" indent="-228600"/>
            <a:r>
              <a:rPr lang="ru-RU" sz="11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   Однако появилась норма, что расстояние от демонстрационного стола до учебной доски должно быть минимум 100 см.</a:t>
            </a: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3" y="1995686"/>
            <a:ext cx="4824537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707904" y="3003798"/>
            <a:ext cx="482453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404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79512" y="195486"/>
            <a:ext cx="612068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Изменили гигиенические нормативы и требования к обеспечению безопасности школы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51670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2. Заменили таблицу 6.6 </a:t>
            </a: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Увеличили перерыв между последним уроком (занятием) и началом внеурочных, дополнительных занятий, следующей смены — с 20 до 30 минут. </a:t>
            </a:r>
            <a:endParaRPr lang="ru-RU" sz="12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Добавили примечание с текстом «для детей с ОВЗ коррекционно-развивающие занятия включаются в объем максимально допустимой нагрузки, установленной для обучающихся каждого возраста».</a:t>
            </a: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/>
          <a:srcRect t="11031"/>
          <a:stretch>
            <a:fillRect/>
          </a:stretch>
        </p:blipFill>
        <p:spPr bwMode="auto">
          <a:xfrm>
            <a:off x="4572000" y="843558"/>
            <a:ext cx="4392488" cy="651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491630"/>
            <a:ext cx="4248472" cy="116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1" name="Picture 5"/>
          <p:cNvPicPr>
            <a:picLocks noChangeAspect="1" noChangeArrowheads="1"/>
          </p:cNvPicPr>
          <p:nvPr/>
        </p:nvPicPr>
        <p:blipFill>
          <a:blip r:embed="rId5" cstate="print"/>
          <a:srcRect t="5642"/>
          <a:stretch>
            <a:fillRect/>
          </a:stretch>
        </p:blipFill>
        <p:spPr bwMode="auto">
          <a:xfrm>
            <a:off x="4572000" y="2643758"/>
            <a:ext cx="4248472" cy="997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82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0" y="3579862"/>
            <a:ext cx="4248472" cy="1409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4046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19622"/>
            <a:ext cx="5295900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55576" y="2283718"/>
            <a:ext cx="79928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6. Заменили таблицу 6.18 </a:t>
            </a:r>
            <a:endParaRPr lang="ru-RU" sz="1200" b="1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овощном цеху вторичной обработки овощей добавили бактерицидную установку для обеззараживания воздуха. </a:t>
            </a:r>
            <a:endParaRPr lang="ru-RU" sz="12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Также она появилась в перечне оборудования мясорыбного цеха. </a:t>
            </a:r>
            <a:endParaRPr lang="ru-RU" sz="12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горячем цеху духовой (жарочный) шкаф теперь можно заменить на </a:t>
            </a:r>
            <a:r>
              <a:rPr lang="ru-RU" sz="1200" dirty="0" err="1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пароконвектомат</a:t>
            </a: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.</a:t>
            </a:r>
            <a:b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Из комнаты приема пищи убрали </a:t>
            </a:r>
            <a:r>
              <a:rPr lang="ru-RU" sz="1200" dirty="0" err="1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картофелеочистительную</a:t>
            </a: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и овощерезательную машины, моечные ванны и лишнюю раковину для мытья рук.</a:t>
            </a:r>
            <a:b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перечень добавили буфеты для организации дополнительного питания детей в детских организациях (помещения или место в столовой). В них надо разместить: производственный стол, холодильный прилавок (витрина, секция) и шкаф или стеллаж.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79512" y="195486"/>
            <a:ext cx="6120680" cy="64633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Изменили гигиенические нормативы и требования к обеспечению безопасности школы</a:t>
            </a:r>
            <a:r>
              <a:rPr kumimoji="0" lang="ru-RU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kumimoji="0" lang="ru-RU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Новое на 25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1" cstate="print"/>
          <a:srcRect r="2716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347108"/>
            <a:ext cx="3096344" cy="232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 rot="10800000" flipV="1">
            <a:off x="3779912" y="1347614"/>
            <a:ext cx="5184576" cy="1846659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6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Он сообщил, что с 1 сентября 2026 года школьники начнут изучать предмет «Духовно-нравственная культура России».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</a:b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-apple-system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Задача предмета – традиционные общечеловеческие ценности, заложенные в основу всех религий, в том числе на примерах жизни великих людей нашего Отечества.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❗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-593725"/>
            <a:ext cx="136525" cy="136525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67544" y="33950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«С 1 сентября 2026 года в школах начнут</a:t>
            </a:r>
            <a:endParaRPr kumimoji="0" lang="ru-RU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cs typeface="Arial" panose="020B0604020202020204" pitchFamily="34" charset="0"/>
            </a:endParaRPr>
          </a:p>
          <a:p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 изучать предмет «Духовно-нравственная культура России»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059582"/>
            <a:ext cx="1884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cs typeface="Arial" panose="020B0604020202020204" pitchFamily="34" charset="0"/>
              </a:rPr>
              <a:t>С</a:t>
            </a:r>
            <a:r>
              <a:rPr kumimoji="0" lang="ru-RU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cs typeface="Arial" panose="020B0604020202020204" pitchFamily="34" charset="0"/>
              </a:rPr>
              <a:t>ергей Кравцов </a:t>
            </a:r>
            <a:endParaRPr lang="ru-RU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 rot="10800000" flipV="1">
            <a:off x="3923928" y="3219822"/>
            <a:ext cx="4968552" cy="1754326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Roboto"/>
                <a:cs typeface="Arial" panose="020B0604020202020204" pitchFamily="34" charset="0"/>
              </a:rPr>
              <a:t>Министерство просвещения Российской Федерации сообщило о том, что с 1 сентября 2025 года из школьной программы будет исключён предмет «Основы духовно-нравственной культуры народов России».</a:t>
            </a:r>
            <a:br>
              <a:rPr kumimoji="0" lang="ru-RU" sz="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Roboto"/>
                <a:cs typeface="Arial" panose="020B0604020202020204" pitchFamily="34" charset="0"/>
              </a:rPr>
              <a:t> 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Roboto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Roboto"/>
                <a:cs typeface="Arial" panose="020B0604020202020204" pitchFamily="34" charset="0"/>
              </a:rPr>
              <a:t> Вместо него будет введён курс «История нашего края», который будет охватывать информацию по этому предмету в краткой форме. Этот курс планируется ввести во всех школах с 1 сентября 2025 года.</a:t>
            </a:r>
            <a:r>
              <a:rPr kumimoji="0" lang="ru-RU" sz="8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ru-RU" sz="19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Roboto"/>
              <a:cs typeface="Arial" panose="020B0604020202020204" pitchFamily="34" charset="0"/>
            </a:endParaRPr>
          </a:p>
        </p:txBody>
      </p:sp>
      <p:pic>
        <p:nvPicPr>
          <p:cNvPr id="35842" name="Picture 2" descr="✔️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4938" y="184150"/>
            <a:ext cx="9525" cy="9525"/>
          </a:xfrm>
          <a:prstGeom prst="rect">
            <a:avLst/>
          </a:prstGeom>
          <a:noFill/>
        </p:spPr>
      </p:pic>
      <p:sp>
        <p:nvSpPr>
          <p:cNvPr id="35843" name="AutoShape 3" descr="blob:https://web.telegram.org/61f5f427-aabc-4e0c-99be-cd8dccbe8dca"/>
          <p:cNvSpPr>
            <a:spLocks noChangeAspect="1" noChangeArrowheads="1"/>
          </p:cNvSpPr>
          <p:nvPr/>
        </p:nvSpPr>
        <p:spPr bwMode="auto">
          <a:xfrm>
            <a:off x="177800" y="18415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2716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0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33950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Регламент по защите чести педагогов утвердят до начала 2025/26 учебного года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9552" y="1491630"/>
            <a:ext cx="813690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err="1">
                <a:solidFill>
                  <a:srgbClr val="002060"/>
                </a:solidFill>
              </a:rPr>
              <a:t>Минпросвещения</a:t>
            </a:r>
            <a:r>
              <a:rPr lang="ru-RU" sz="1600" dirty="0">
                <a:solidFill>
                  <a:srgbClr val="002060"/>
                </a:solidFill>
              </a:rPr>
              <a:t> РФ совместно с профильным комитетом Госдумы </a:t>
            </a:r>
            <a:r>
              <a:rPr lang="ru-RU" sz="1600" b="1" dirty="0">
                <a:solidFill>
                  <a:srgbClr val="002060"/>
                </a:solidFill>
              </a:rPr>
              <a:t>разработает регламент по защите чести и достоинства педагогов и утвердит его до начала 2025/26 учебного года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2427734"/>
            <a:ext cx="5256584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"Важен вопрос защищенности педагогов. Напомню, что в закон об образовании в 2023 году введены нормы, направленные на защиту чести и достоинства педагогов. Для реализации этого закона мы совместно с профильным комитетом разработаем регламент - до начала учебного года он будет утвержден»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b="1" dirty="0">
                <a:solidFill>
                  <a:srgbClr val="002060"/>
                </a:solidFill>
                <a:cs typeface="Arial" panose="020B0604020202020204" pitchFamily="34" charset="0"/>
              </a:rPr>
              <a:t>				Сергей Кравцов </a:t>
            </a:r>
            <a:endParaRPr lang="ru-RU" sz="1400" dirty="0"/>
          </a:p>
          <a:p>
            <a:endParaRPr lang="ru-RU" sz="1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771550"/>
            <a:ext cx="4392488" cy="37575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267494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  Изменения  в ФОП НОО, ООО,СОО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2716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267494"/>
            <a:ext cx="59046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  Изменения касающиеся ФОП НОО, ООО,СОО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71600" y="771550"/>
            <a:ext cx="79208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Длительность контрольной работы составляет от 1 до 2-х уроков (не более чем 45 минут каждый)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1131590"/>
            <a:ext cx="763284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Длительность практической/лабораторной работы  : один урок, -45мин.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71600" y="1491630"/>
            <a:ext cx="77048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Объём учебного времени , затрачиваемого на проведение оценочных процедур  не должен превышать 10% от всего объёма учебного времени</a:t>
            </a:r>
            <a:endParaRPr lang="ru-RU" sz="14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971600" y="0"/>
            <a:ext cx="0" cy="5143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971600" y="1995686"/>
            <a:ext cx="792087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В федеральных и региональных процедурах оценки качества образования используется перечень (кодификатор) проверяемых требований к </a:t>
            </a:r>
            <a:r>
              <a:rPr lang="ru-RU" sz="1400" dirty="0" err="1">
                <a:solidFill>
                  <a:srgbClr val="002060"/>
                </a:solidFill>
              </a:rPr>
              <a:t>метапредметным</a:t>
            </a:r>
            <a:r>
              <a:rPr lang="ru-RU" sz="1400" dirty="0">
                <a:solidFill>
                  <a:srgbClr val="002060"/>
                </a:solidFill>
              </a:rPr>
              <a:t> результатам освоения основной образовательной программы ООО</a:t>
            </a:r>
            <a:endParaRPr lang="ru-RU" sz="1400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71600" y="2859782"/>
            <a:ext cx="371563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Заменить «</a:t>
            </a:r>
            <a:r>
              <a:rPr lang="ru-RU" sz="1400" dirty="0" err="1">
                <a:solidFill>
                  <a:srgbClr val="002060"/>
                </a:solidFill>
              </a:rPr>
              <a:t>гендерные</a:t>
            </a:r>
            <a:r>
              <a:rPr lang="ru-RU" sz="1400" dirty="0">
                <a:solidFill>
                  <a:srgbClr val="002060"/>
                </a:solidFill>
              </a:rPr>
              <a:t> особенности» на «пол»</a:t>
            </a:r>
            <a:endParaRPr lang="ru-RU" sz="1400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971600" y="3219822"/>
            <a:ext cx="47052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Заменить «толерантность» на «уважение к другим людям»</a:t>
            </a:r>
            <a:endParaRPr lang="ru-RU" sz="1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71600" y="3579862"/>
            <a:ext cx="737630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Заменить «домашнее насилие и </a:t>
            </a:r>
            <a:r>
              <a:rPr lang="ru-RU" sz="1400" dirty="0" err="1">
                <a:solidFill>
                  <a:srgbClr val="002060"/>
                </a:solidFill>
              </a:rPr>
              <a:t>буллинг</a:t>
            </a:r>
            <a:r>
              <a:rPr lang="ru-RU" sz="1400" dirty="0">
                <a:solidFill>
                  <a:srgbClr val="002060"/>
                </a:solidFill>
              </a:rPr>
              <a:t>» на «психологическое насилие, систематическое унижение чести и достоинства, издевательства, преследование»</a:t>
            </a:r>
            <a:endParaRPr lang="ru-RU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707904" y="771550"/>
            <a:ext cx="23762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«Русский язык»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5" y="1275606"/>
          <a:ext cx="8352932" cy="3215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64275"/>
                <a:gridCol w="616068"/>
                <a:gridCol w="616068"/>
                <a:gridCol w="616068"/>
                <a:gridCol w="616068"/>
                <a:gridCol w="640073"/>
                <a:gridCol w="1344149"/>
                <a:gridCol w="720080"/>
                <a:gridCol w="720083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Учебный план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170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204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136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 вариант №4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+вариант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№5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Кол-во часов в неделю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1000" b="1" dirty="0">
                          <a:solidFill>
                            <a:srgbClr val="C00000"/>
                          </a:solidFill>
                        </a:rPr>
                        <a:t>(с указанием кол-ва</a:t>
                      </a:r>
                      <a:r>
                        <a:rPr lang="ru-RU" sz="1000" b="1" baseline="0" dirty="0">
                          <a:solidFill>
                            <a:srgbClr val="C00000"/>
                          </a:solidFill>
                        </a:rPr>
                        <a:t> часов на </a:t>
                      </a:r>
                      <a:r>
                        <a:rPr lang="ru-RU" sz="1000" b="1" baseline="0" dirty="0" err="1">
                          <a:solidFill>
                            <a:srgbClr val="C00000"/>
                          </a:solidFill>
                        </a:rPr>
                        <a:t>практ.раб</a:t>
                      </a:r>
                      <a:r>
                        <a:rPr lang="ru-RU" sz="1000" b="1" baseline="0" dirty="0">
                          <a:solidFill>
                            <a:srgbClr val="C00000"/>
                          </a:solidFill>
                        </a:rPr>
                        <a:t>. и ВПР)</a:t>
                      </a:r>
                      <a:endParaRPr lang="ru-RU" sz="10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вариант №4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вариант</a:t>
                      </a:r>
                      <a:r>
                        <a:rPr lang="ru-RU" sz="1100" b="1" baseline="0" dirty="0">
                          <a:solidFill>
                            <a:srgbClr val="C00000"/>
                          </a:solidFill>
                        </a:rPr>
                        <a:t> №5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3528" y="339502"/>
            <a:ext cx="307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66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3528" y="123478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Федеральный закон от 28.02.2025 г. № 29-ФЗ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 внесении изменений в статьи 19 и 20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Федерального закона «Об образовании в Российской Федерации»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1059582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в) дополнить частью 31 следующего содержания: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1059582"/>
            <a:ext cx="282320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г) часть 4 изложить в следующей редакции: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1491630"/>
            <a:ext cx="3600400" cy="303159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200" dirty="0"/>
              <a:t>"31. </a:t>
            </a:r>
            <a:r>
              <a:rPr lang="ru-RU" sz="1400" dirty="0">
                <a:solidFill>
                  <a:srgbClr val="002060"/>
                </a:solidFill>
              </a:rPr>
              <a:t>Исполнительными органами субъектов Российской Федерации, осуществляющими государственное управление в сфере образования, могут создаваться региональные учебно-методические объединения в системе общего образования </a:t>
            </a:r>
            <a:r>
              <a:rPr lang="ru-RU" sz="900" dirty="0"/>
              <a:t>и среднего профессионального образования</a:t>
            </a:r>
            <a:r>
              <a:rPr lang="ru-RU" sz="1200" dirty="0"/>
              <a:t>, </a:t>
            </a:r>
            <a:r>
              <a:rPr lang="ru-RU" sz="1400" dirty="0">
                <a:solidFill>
                  <a:srgbClr val="002060"/>
                </a:solidFill>
              </a:rPr>
              <a:t>которые осуществляют свою деятельность в соответствии с положениями, утвержденными этими органами, с учетом типовых положений об учебно-методических объединениях в системе общего образования </a:t>
            </a:r>
            <a:r>
              <a:rPr lang="ru-RU" sz="900" dirty="0"/>
              <a:t>и среднего профессионального образования, указанных в части 2 настоящей статьи.";</a:t>
            </a:r>
            <a:endParaRPr lang="ru-RU" sz="9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995936" y="1491630"/>
            <a:ext cx="4968552" cy="11541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"4. В состав федеральных и региональных учебно-методических объединений на добровольных началах входят педагогические работники, научные работники </a:t>
            </a:r>
            <a:r>
              <a:rPr lang="ru-RU" sz="900" dirty="0"/>
              <a:t>и другие работники организаций, осуществляющих образовательную деятельность, и иных организаций, представители работодателей и их объединений, представители федеральных государственных органов и органов государственной власти субъектов Российской Федерации.";</a:t>
            </a:r>
            <a:endParaRPr lang="ru-RU" sz="9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95936" y="3003798"/>
            <a:ext cx="4968552" cy="173893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"В случае, если экспериментами предусматривается иное перераспределение полномочий между федеральными органами государственной власти, органами государственной власти субъектов Российской Федерации и органами местного самоуправления муниципальных районов</a:t>
            </a:r>
            <a:r>
              <a:rPr lang="ru-RU" sz="1400" dirty="0"/>
              <a:t>, </a:t>
            </a:r>
            <a:r>
              <a:rPr lang="ru-RU" sz="900" dirty="0"/>
              <a:t>муниципальных округов и городских округов в сфере образования, чем установлено настоящим Федеральным законом, </a:t>
            </a:r>
            <a:r>
              <a:rPr lang="ru-RU" sz="1400" dirty="0">
                <a:solidFill>
                  <a:srgbClr val="002060"/>
                </a:solidFill>
              </a:rPr>
              <a:t>порядок и условия проведения таких экспериментов определяются отдельными федеральными законами.".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95936" y="2715766"/>
            <a:ext cx="475252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2) часть 2 статьи 20 дополнить предложением следующего содержания: </a:t>
            </a:r>
            <a:endParaRPr lang="ru-RU" sz="1100" dirty="0">
              <a:solidFill>
                <a:srgbClr val="002060"/>
              </a:solidFill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8318296" y="1"/>
            <a:ext cx="825703" cy="411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851920" y="699542"/>
            <a:ext cx="23042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«Литература»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67544" y="1203598"/>
          <a:ext cx="8208907" cy="3418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53672"/>
                <a:gridCol w="738417"/>
                <a:gridCol w="738417"/>
                <a:gridCol w="738417"/>
                <a:gridCol w="738417"/>
                <a:gridCol w="767189"/>
                <a:gridCol w="767189"/>
                <a:gridCol w="767189"/>
              </a:tblGrid>
              <a:tr h="25908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102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1" dirty="0">
                          <a:solidFill>
                            <a:srgbClr val="C00000"/>
                          </a:solidFill>
                        </a:rPr>
                        <a:t>(с указанием кол-ва</a:t>
                      </a:r>
                      <a:r>
                        <a:rPr lang="ru-RU" sz="900" b="1" baseline="0" dirty="0">
                          <a:solidFill>
                            <a:srgbClr val="C00000"/>
                          </a:solidFill>
                        </a:rPr>
                        <a:t> часов на </a:t>
                      </a:r>
                      <a:r>
                        <a:rPr lang="ru-RU" sz="900" b="1" baseline="0" dirty="0" err="1">
                          <a:solidFill>
                            <a:srgbClr val="C00000"/>
                          </a:solidFill>
                        </a:rPr>
                        <a:t>практ.раб</a:t>
                      </a:r>
                      <a:r>
                        <a:rPr lang="ru-RU" sz="900" b="1" baseline="0" dirty="0">
                          <a:solidFill>
                            <a:srgbClr val="C00000"/>
                          </a:solidFill>
                        </a:rPr>
                        <a:t>. и ВПР)</a:t>
                      </a:r>
                      <a:endParaRPr lang="ru-RU" sz="9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 gridSpan="6">
                  <a:txBody>
                    <a:bodyPr/>
                    <a:lstStyle/>
                    <a:p>
                      <a:pPr algn="ctr"/>
                      <a:r>
                        <a:rPr lang="ru-RU" sz="1100" b="0" dirty="0" err="1">
                          <a:solidFill>
                            <a:srgbClr val="002060"/>
                          </a:solidFill>
                        </a:rPr>
                        <a:t>Теоретико</a:t>
                      </a: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 –литературные понятия, использование которых необходимо для анализа, интерпретации произведений и оформления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обучающимися 5-9 классов собственных оценок и наблюдений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67544" y="339502"/>
            <a:ext cx="3073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35896" y="267494"/>
            <a:ext cx="38446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«Родной язык» и «Родная литература»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686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699542"/>
            <a:ext cx="4608511" cy="916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4" cstate="print"/>
          <a:srcRect t="7205"/>
          <a:stretch>
            <a:fillRect/>
          </a:stretch>
        </p:blipFill>
        <p:spPr bwMode="auto">
          <a:xfrm>
            <a:off x="395536" y="1635646"/>
            <a:ext cx="4536504" cy="927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635646"/>
            <a:ext cx="3960440" cy="76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2787774"/>
            <a:ext cx="4536504" cy="1008112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2" name="Овал 11"/>
          <p:cNvSpPr/>
          <p:nvPr/>
        </p:nvSpPr>
        <p:spPr>
          <a:xfrm>
            <a:off x="395536" y="1851670"/>
            <a:ext cx="1800200" cy="288032"/>
          </a:xfrm>
          <a:prstGeom prst="ellipse">
            <a:avLst/>
          </a:prstGeom>
          <a:noFill/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95536" y="3147814"/>
            <a:ext cx="1800200" cy="216024"/>
          </a:xfrm>
          <a:prstGeom prst="ellipse">
            <a:avLst/>
          </a:prstGeom>
          <a:noFill/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2571750"/>
            <a:ext cx="3780057" cy="227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>
            <a:off x="6156176" y="4659982"/>
            <a:ext cx="172819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6300192" y="3075806"/>
            <a:ext cx="172819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5940152" y="3867894"/>
            <a:ext cx="1728192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95536" y="3939902"/>
            <a:ext cx="4464496" cy="1107001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0" name="Овал 19"/>
          <p:cNvSpPr/>
          <p:nvPr/>
        </p:nvSpPr>
        <p:spPr>
          <a:xfrm>
            <a:off x="539552" y="4299942"/>
            <a:ext cx="1800200" cy="216024"/>
          </a:xfrm>
          <a:prstGeom prst="ellipse">
            <a:avLst/>
          </a:prstGeom>
          <a:noFill/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Равнобедренный треугольник 20"/>
          <p:cNvSpPr/>
          <p:nvPr/>
        </p:nvSpPr>
        <p:spPr>
          <a:xfrm>
            <a:off x="107504" y="3075806"/>
            <a:ext cx="144016" cy="360040"/>
          </a:xfrm>
          <a:prstGeom prst="triangl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4067944" y="3507854"/>
            <a:ext cx="73289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ФОП ООО</a:t>
            </a:r>
            <a:endParaRPr lang="ru-RU" sz="10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563888" y="4803998"/>
            <a:ext cx="72648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>
                <a:solidFill>
                  <a:srgbClr val="002060"/>
                </a:solidFill>
              </a:rPr>
              <a:t>ФОП НОО</a:t>
            </a:r>
            <a:endParaRPr lang="ru-RU" sz="1000" dirty="0"/>
          </a:p>
        </p:txBody>
      </p:sp>
      <p:sp>
        <p:nvSpPr>
          <p:cNvPr id="24" name="Овал 23"/>
          <p:cNvSpPr/>
          <p:nvPr/>
        </p:nvSpPr>
        <p:spPr>
          <a:xfrm>
            <a:off x="1763688" y="3147814"/>
            <a:ext cx="252536" cy="216024"/>
          </a:xfrm>
          <a:prstGeom prst="ellipse">
            <a:avLst/>
          </a:prstGeom>
          <a:noFill/>
          <a:ln w="31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98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491880" y="699542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«Английский язык»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5" y="1275606"/>
          <a:ext cx="8424937" cy="179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1403"/>
                <a:gridCol w="757850"/>
                <a:gridCol w="757850"/>
                <a:gridCol w="757850"/>
                <a:gridCol w="757850"/>
                <a:gridCol w="787378"/>
                <a:gridCol w="787378"/>
                <a:gridCol w="787378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3723878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«Немецкий язык»</a:t>
            </a:r>
            <a:endParaRPr lang="ru-RU" sz="1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939902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«Французский  язык»</a:t>
            </a:r>
            <a:endParaRPr lang="ru-RU" sz="1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4155926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«Испанский язык»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3291830"/>
            <a:ext cx="95571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ФОП ООО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211960" y="3363838"/>
            <a:ext cx="92845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ФОП СОО</a:t>
            </a:r>
            <a:endParaRPr lang="ru-RU" sz="1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067944" y="3795886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«Немецкий язык» Б/У</a:t>
            </a:r>
            <a:endParaRPr lang="ru-RU" sz="1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067944" y="4083918"/>
            <a:ext cx="36004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«Французский  язык» Б/У</a:t>
            </a:r>
            <a:endParaRPr lang="ru-RU" sz="1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067944" y="4371950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«Испанский язык» Б/У</a:t>
            </a:r>
            <a:endParaRPr lang="ru-RU" sz="14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067944" y="4659982"/>
            <a:ext cx="28083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«Китайский язык» Б/У</a:t>
            </a:r>
            <a:endParaRPr lang="ru-RU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110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563888" y="555526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«Математика»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6" y="915566"/>
          <a:ext cx="8424938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1401"/>
                <a:gridCol w="757850"/>
                <a:gridCol w="757850"/>
                <a:gridCol w="757850"/>
                <a:gridCol w="757850"/>
                <a:gridCol w="787379"/>
                <a:gridCol w="787379"/>
                <a:gridCol w="787379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97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092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23376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 ОГЭ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1803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499742"/>
            <a:ext cx="4536504" cy="2009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1547664" y="3075806"/>
            <a:ext cx="302433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11560" y="3219822"/>
            <a:ext cx="410445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2771800" y="3435846"/>
            <a:ext cx="567680" cy="838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2843808" y="4299942"/>
            <a:ext cx="567680" cy="838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683568" y="4155926"/>
            <a:ext cx="410445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547664" y="3939902"/>
            <a:ext cx="302433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2499742"/>
            <a:ext cx="4104456" cy="98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Прямая соединительная линия 23"/>
          <p:cNvCxnSpPr/>
          <p:nvPr/>
        </p:nvCxnSpPr>
        <p:spPr>
          <a:xfrm>
            <a:off x="4860032" y="3003798"/>
            <a:ext cx="410445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868144" y="2787774"/>
            <a:ext cx="302433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7020272" y="3147814"/>
            <a:ext cx="1368152" cy="8384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3939902"/>
            <a:ext cx="252095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Прямоугольник 29"/>
          <p:cNvSpPr/>
          <p:nvPr/>
        </p:nvSpPr>
        <p:spPr>
          <a:xfrm>
            <a:off x="5076056" y="3579862"/>
            <a:ext cx="40679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Изучить дополнения по вероятности и статистики в 10 </a:t>
            </a:r>
            <a:r>
              <a:rPr lang="ru-RU" sz="1400" dirty="0" err="1">
                <a:solidFill>
                  <a:srgbClr val="002060"/>
                </a:solidFill>
              </a:rPr>
              <a:t>кл</a:t>
            </a:r>
            <a:endParaRPr lang="ru-RU" sz="1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131840" y="915566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«Информатика»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827584" y="1347614"/>
          <a:ext cx="7848872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443662"/>
                <a:gridCol w="860915"/>
                <a:gridCol w="860915"/>
                <a:gridCol w="894460"/>
                <a:gridCol w="894460"/>
                <a:gridCol w="894460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 </a:t>
                      </a:r>
                      <a:r>
                        <a:rPr lang="ru-RU" sz="1100" dirty="0" err="1">
                          <a:solidFill>
                            <a:srgbClr val="002060"/>
                          </a:solidFill>
                        </a:rPr>
                        <a:t>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972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1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0928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1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23376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18032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="1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147814"/>
            <a:ext cx="4597400" cy="117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единительная линия 22"/>
          <p:cNvCxnSpPr>
            <a:endCxn id="45059" idx="3"/>
          </p:cNvCxnSpPr>
          <p:nvPr/>
        </p:nvCxnSpPr>
        <p:spPr>
          <a:xfrm>
            <a:off x="1619672" y="3651870"/>
            <a:ext cx="3445272" cy="8570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467544" y="3867894"/>
            <a:ext cx="4608512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611560" y="4083918"/>
            <a:ext cx="302433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147814"/>
            <a:ext cx="385192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224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635896" y="339502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«История»</a:t>
            </a:r>
            <a:endParaRPr lang="ru-RU" sz="1400" dirty="0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771550"/>
            <a:ext cx="5544616" cy="367997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4608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1275606"/>
            <a:ext cx="4759325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779662"/>
            <a:ext cx="3707904" cy="52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539552" y="2283718"/>
            <a:ext cx="243848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solidFill>
                  <a:srgbClr val="002060"/>
                </a:solidFill>
              </a:rPr>
              <a:t>Содержание обучения в 5,6,7,8,9 классах</a:t>
            </a:r>
            <a:endParaRPr lang="ru-RU" sz="1000" dirty="0"/>
          </a:p>
        </p:txBody>
      </p:sp>
      <p:pic>
        <p:nvPicPr>
          <p:cNvPr id="46088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79512" y="2643758"/>
            <a:ext cx="4680520" cy="43204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179512" y="3223652"/>
          <a:ext cx="4752527" cy="191984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03130"/>
                <a:gridCol w="525782"/>
                <a:gridCol w="525782"/>
                <a:gridCol w="525782"/>
                <a:gridCol w="525782"/>
                <a:gridCol w="546269"/>
              </a:tblGrid>
              <a:tr h="129912">
                <a:tc>
                  <a:txBody>
                    <a:bodyPr/>
                    <a:lstStyle/>
                    <a:p>
                      <a:pPr algn="ctr"/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9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9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9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224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Кодификатор ОГЭ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201176">
                <a:tc>
                  <a:txBody>
                    <a:bodyPr/>
                    <a:lstStyle/>
                    <a:p>
                      <a:pPr algn="ctr"/>
                      <a:r>
                        <a:rPr lang="ru-RU" sz="9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900" baseline="0" dirty="0">
                          <a:solidFill>
                            <a:srgbClr val="002060"/>
                          </a:solidFill>
                        </a:rPr>
                        <a:t> содержания ОГЭ</a:t>
                      </a:r>
                      <a:endParaRPr lang="ru-RU" sz="9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9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9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2499742"/>
            <a:ext cx="3809751" cy="559063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6660232" y="2859782"/>
            <a:ext cx="207620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dirty="0">
                <a:solidFill>
                  <a:srgbClr val="002060"/>
                </a:solidFill>
              </a:rPr>
              <a:t>Содержание обучения в 9  классе</a:t>
            </a:r>
            <a:endParaRPr lang="ru-RU" sz="1000" dirty="0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11960" y="1923678"/>
            <a:ext cx="4751387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9" name="Picture 9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48064" y="3147814"/>
            <a:ext cx="2051050" cy="307975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2" name="Прямоугольник 21"/>
          <p:cNvSpPr/>
          <p:nvPr/>
        </p:nvSpPr>
        <p:spPr>
          <a:xfrm>
            <a:off x="7164288" y="3147814"/>
            <a:ext cx="1152128" cy="246221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002060"/>
                </a:solidFill>
              </a:rPr>
              <a:t>10,11 класс</a:t>
            </a:r>
            <a:endParaRPr lang="ru-RU" sz="1000" dirty="0"/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/>
        </p:nvGraphicFramePr>
        <p:xfrm>
          <a:off x="5220072" y="3507854"/>
          <a:ext cx="3816424" cy="161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27867"/>
                <a:gridCol w="631966"/>
                <a:gridCol w="656591"/>
              </a:tblGrid>
              <a:tr h="129912"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9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982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93928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8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08032"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8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224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Кодификатор ЕГЭ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20117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800" baseline="0" dirty="0">
                          <a:solidFill>
                            <a:srgbClr val="002060"/>
                          </a:solidFill>
                        </a:rPr>
                        <a:t> содержания ЕГЭ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8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8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355976" y="411510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«Обществознание»</a:t>
            </a:r>
            <a:endParaRPr lang="ru-RU" sz="1400" dirty="0"/>
          </a:p>
        </p:txBody>
      </p:sp>
      <p:pic>
        <p:nvPicPr>
          <p:cNvPr id="471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347614"/>
            <a:ext cx="2409825" cy="20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47864" y="1203598"/>
            <a:ext cx="4221163" cy="4778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683568" y="1851670"/>
          <a:ext cx="7920879" cy="24806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1745"/>
                <a:gridCol w="782935"/>
                <a:gridCol w="782935"/>
                <a:gridCol w="782935"/>
                <a:gridCol w="813443"/>
                <a:gridCol w="813443"/>
                <a:gridCol w="813443"/>
              </a:tblGrid>
              <a:tr h="129912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1698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9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7392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224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201176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188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339502"/>
            <a:ext cx="8229600" cy="230425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>
                <a:solidFill>
                  <a:srgbClr val="002060"/>
                </a:solidFill>
              </a:rPr>
              <a:t>С 1 сентября 2026 года добавят часы по истории.</a:t>
            </a:r>
            <a:endParaRPr lang="ru-RU" sz="1600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 В 8 классах будет по 3 урока в неделю:</a:t>
            </a:r>
            <a:endParaRPr lang="ru-RU" sz="1600" dirty="0">
              <a:solidFill>
                <a:srgbClr val="002060"/>
              </a:solidFill>
            </a:endParaRPr>
          </a:p>
          <a:p>
            <a:pPr marL="152400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34 часа всеобщей истории</a:t>
            </a:r>
            <a:endParaRPr lang="ru-RU" sz="1600" dirty="0">
              <a:solidFill>
                <a:srgbClr val="002060"/>
              </a:solidFill>
            </a:endParaRPr>
          </a:p>
          <a:p>
            <a:pPr marL="1524000" indent="0">
              <a:buNone/>
            </a:pPr>
            <a:r>
              <a:rPr lang="ru-RU" sz="1600" dirty="0">
                <a:solidFill>
                  <a:srgbClr val="002060"/>
                </a:solidFill>
              </a:rPr>
              <a:t>68 часов истории России</a:t>
            </a:r>
            <a:endParaRPr lang="ru-RU" sz="1600" dirty="0">
              <a:solidFill>
                <a:srgbClr val="002060"/>
              </a:solidFill>
            </a:endParaRPr>
          </a:p>
          <a:p>
            <a:pPr>
              <a:buNone/>
            </a:pPr>
            <a:endParaRPr lang="ru-RU" sz="1600" dirty="0">
              <a:solidFill>
                <a:srgbClr val="002060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67544" y="1923678"/>
            <a:ext cx="820891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с 1 сентября 2025 года </a:t>
            </a:r>
            <a:r>
              <a:rPr lang="ru-RU" sz="1600" dirty="0">
                <a:solidFill>
                  <a:srgbClr val="002060"/>
                </a:solidFill>
              </a:rPr>
              <a:t>для 5-7 классов «Историю» предполагается изучать по 3 урока в неделю. 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В 5 классе – «Всеобщую историю» и «Историю нашего края».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В 6-7 </a:t>
            </a:r>
            <a:r>
              <a:rPr lang="ru-RU" sz="1600" dirty="0" err="1">
                <a:solidFill>
                  <a:srgbClr val="002060"/>
                </a:solidFill>
              </a:rPr>
              <a:t>кл</a:t>
            </a:r>
            <a:r>
              <a:rPr lang="ru-RU" sz="1600" dirty="0">
                <a:solidFill>
                  <a:srgbClr val="002060"/>
                </a:solidFill>
              </a:rPr>
              <a:t>. добавится «История» . </a:t>
            </a:r>
            <a:r>
              <a:rPr lang="ru-RU" sz="1600" dirty="0">
                <a:solidFill>
                  <a:srgbClr val="C00000"/>
                </a:solidFill>
              </a:rPr>
              <a:t>«Обществознание» собирались уже в этом году оставить только в 9 классе (сейчас изучают с 6-го). 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Однако в </a:t>
            </a:r>
            <a:r>
              <a:rPr lang="ru-RU" sz="1600" dirty="0" err="1">
                <a:solidFill>
                  <a:srgbClr val="C00000"/>
                </a:solidFill>
              </a:rPr>
              <a:t>Минпросвещения</a:t>
            </a:r>
            <a:r>
              <a:rPr lang="ru-RU" sz="1600" dirty="0">
                <a:solidFill>
                  <a:srgbClr val="C00000"/>
                </a:solidFill>
              </a:rPr>
              <a:t> переиграли прошлогоднюю идею, решив сделать переход поэтапным</a:t>
            </a:r>
            <a:r>
              <a:rPr lang="ru-RU" sz="1600" dirty="0">
                <a:solidFill>
                  <a:srgbClr val="002060"/>
                </a:solidFill>
              </a:rPr>
              <a:t>.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C00000"/>
                </a:solidFill>
              </a:rPr>
              <a:t> С 1 сентября 2025-го «Обществознание»  уберут у 6-7-х классов, а с 1 сентября 2026-го оставят только девятиклассникам. </a:t>
            </a:r>
            <a:endParaRPr lang="ru-RU" sz="1600" dirty="0">
              <a:solidFill>
                <a:srgbClr val="C0000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Как ранее объясняли, все важное по предмету включат в программу «Истории», и школьники ничего не потеряют. 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699542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sz="1600" dirty="0">
                <a:solidFill>
                  <a:srgbClr val="002060"/>
                </a:solidFill>
              </a:rPr>
              <a:t>в 9 классах- по 2 урока в неделю:</a:t>
            </a:r>
            <a:endParaRPr lang="ru-RU" sz="1600" dirty="0">
              <a:solidFill>
                <a:srgbClr val="002060"/>
              </a:solidFill>
            </a:endParaRPr>
          </a:p>
          <a:p>
            <a:pPr marL="1079500">
              <a:buNone/>
            </a:pPr>
            <a:r>
              <a:rPr lang="ru-RU" sz="1600" dirty="0">
                <a:solidFill>
                  <a:srgbClr val="002060"/>
                </a:solidFill>
              </a:rPr>
              <a:t>23 часа всеобщей истории</a:t>
            </a:r>
            <a:endParaRPr lang="ru-RU" sz="1600" dirty="0">
              <a:solidFill>
                <a:srgbClr val="002060"/>
              </a:solidFill>
            </a:endParaRPr>
          </a:p>
          <a:p>
            <a:pPr marL="1079500">
              <a:buNone/>
            </a:pPr>
            <a:r>
              <a:rPr lang="ru-RU" sz="1600" dirty="0">
                <a:solidFill>
                  <a:srgbClr val="002060"/>
                </a:solidFill>
              </a:rPr>
              <a:t>45 часов истории России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AutoShape 2" descr="blob:https://web.telegram.org/e7088348-59c0-49c6-a6e8-69606f0f43c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71684" name="AutoShape 4" descr="blob:https://web.telegram.org/e7088348-59c0-49c6-a6e8-69606f0f43c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71685" name="Picture 5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683568" y="195486"/>
            <a:ext cx="394631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95486"/>
            <a:ext cx="3960440" cy="458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2" cstate="print"/>
          <a:srcRect l="96152"/>
          <a:stretch>
            <a:fillRect/>
          </a:stretch>
        </p:blipFill>
        <p:spPr bwMode="auto">
          <a:xfrm flipH="1">
            <a:off x="4788024" y="195486"/>
            <a:ext cx="144016" cy="4586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1" cstate="print"/>
          <a:srcRect l="96496"/>
          <a:stretch>
            <a:fillRect/>
          </a:stretch>
        </p:blipFill>
        <p:spPr bwMode="auto">
          <a:xfrm flipH="1">
            <a:off x="539552" y="195486"/>
            <a:ext cx="144016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r>
              <a:rPr lang="ru-RU" dirty="0"/>
              <a:t> С 1 сентября вступят в силу поправки, которые касаются преподавания истории, обществознания и ОДНКНР. В учебных планах ООО не будет ОДНКНР – предмет исключают из ФГОС и ФОП с 01.09.2025 (приказ </a:t>
            </a:r>
            <a:r>
              <a:rPr lang="ru-RU" dirty="0" err="1"/>
              <a:t>Минпросвещения</a:t>
            </a:r>
            <a:r>
              <a:rPr lang="ru-RU" dirty="0"/>
              <a:t> от 19.02.2024 № 110). Вместо этого </a:t>
            </a:r>
            <a:r>
              <a:rPr lang="ru-RU" dirty="0" err="1"/>
              <a:t>Минпросвещения</a:t>
            </a:r>
            <a:r>
              <a:rPr lang="ru-RU" dirty="0"/>
              <a:t> дополнило учебный предмет «История» новым курсом – «История нашего края».</a:t>
            </a:r>
            <a:br>
              <a:rPr lang="ru-RU" dirty="0"/>
            </a:br>
            <a:r>
              <a:rPr lang="ru-RU" dirty="0"/>
              <a:t> С 1 сентября 2025 года в 5–7-х классах число часов на историю составит 3 часа в неделю вместо двух:</a:t>
            </a:r>
            <a:br>
              <a:rPr lang="ru-RU" dirty="0"/>
            </a:br>
            <a:br>
              <a:rPr lang="ru-RU" dirty="0"/>
            </a:br>
            <a:r>
              <a:rPr lang="ru-RU" dirty="0"/>
              <a:t> 5-й класс – 68 часов (всеобщая история), 34 часа (история нашего края);</a:t>
            </a:r>
            <a:br>
              <a:rPr lang="ru-RU" dirty="0"/>
            </a:br>
            <a:r>
              <a:rPr lang="ru-RU" dirty="0"/>
              <a:t> 6-й и 7-й классы – 28 часов (всеобщая история), 57 часов (история России), 17 часов (история нашего края).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 Изменится преподавание обществознания. На уровне ООО учебный предмет «Обществознание» уйдет из учебных планов 6–7-х классов. </a:t>
            </a:r>
            <a:r>
              <a:rPr lang="ru-RU" dirty="0" err="1"/>
              <a:t>Минпросвещения</a:t>
            </a:r>
            <a:r>
              <a:rPr lang="ru-RU" dirty="0"/>
              <a:t> решило сохранить в 2025/26 учебном году изучение предмета «Обществознание» только в 8–9-х классах (п. 3 приказа от 09.10.2024 № 704).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Вам придется составить отдельные учебные планы для тех, кто уже учился на уровне ООО и тех, кто на него перешел. А если вы еще доучиваете девятиклассников по ФГОС второго поколения – для них тоже понадобится отдельный учебный план.</a:t>
            </a:r>
            <a:br>
              <a:rPr lang="ru-RU" dirty="0"/>
            </a:br>
            <a:br>
              <a:rPr lang="ru-RU" dirty="0"/>
            </a:br>
            <a:r>
              <a:rPr lang="ru-RU" dirty="0"/>
              <a:t>На уровне СОО обществознание остается. Но общее количество часов на предмет сократили. Десятиклассники будут изучать обществознание по-прежнему 2 часа в неделю, а вот в 11-м классе количество часов уменьшится до 51 в год или 1,5 часов в неделю.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7544" y="1563638"/>
            <a:ext cx="4572000" cy="310854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1400" dirty="0">
                <a:solidFill>
                  <a:srgbClr val="002060"/>
                </a:solidFill>
              </a:rPr>
              <a:t>«Наша задача — подготовить Стратегию, которая будет представлять консолидированное мнение профессионального сообщества, учеников и родителей, органов власти по развитию системы образования до 2036 года с перспективой до 2040 года. </a:t>
            </a:r>
            <a:r>
              <a:rPr lang="ru-RU" sz="1400" b="1" dirty="0">
                <a:solidFill>
                  <a:srgbClr val="002060"/>
                </a:solidFill>
              </a:rPr>
              <a:t>Сегодня уже многое сделано: продолжается формирование единого образовательного пространства, в школах реализуется единая программа воспитания</a:t>
            </a:r>
            <a:r>
              <a:rPr lang="ru-RU" sz="1400" dirty="0">
                <a:solidFill>
                  <a:srgbClr val="002060"/>
                </a:solidFill>
              </a:rPr>
              <a:t>. Нам важно эти тенденции закрепить, чтобы выпускники любили свою Родину, придерживались традиционных духовно-нравственных ценностей. </a:t>
            </a:r>
            <a:r>
              <a:rPr lang="ru-RU" sz="1400" b="1" dirty="0">
                <a:solidFill>
                  <a:srgbClr val="002060"/>
                </a:solidFill>
              </a:rPr>
              <a:t>А также необходимо, чтобы школа давала широкий кругозор и готовила к получению профессионального образования</a:t>
            </a:r>
            <a:r>
              <a:rPr lang="ru-RU" sz="1400" dirty="0">
                <a:solidFill>
                  <a:srgbClr val="002060"/>
                </a:solidFill>
              </a:rPr>
              <a:t>», — сказал Сергей Кравцов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267494"/>
            <a:ext cx="69127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Министр просвещения Российской Федерации Сергей Кравцов выступил на стратегической сессии, посвященной «Развитию системы образования в Российской Федерации до 2040 года»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9458" name="Picture 2" descr="https://edu.gov.ru/uploads/media/photo/2025/01/15/badec8735e70dba5a0da_2000x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1635646"/>
            <a:ext cx="3781122" cy="252028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7740352" y="4659982"/>
            <a:ext cx="8899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15.01.2025</a:t>
            </a:r>
            <a:endParaRPr lang="ru-RU" sz="12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779912" y="771550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«География»</a:t>
            </a:r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5534" y="1275606"/>
          <a:ext cx="8136903" cy="3134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27763"/>
                <a:gridCol w="731940"/>
                <a:gridCol w="731940"/>
                <a:gridCol w="731940"/>
                <a:gridCol w="731940"/>
                <a:gridCol w="760460"/>
                <a:gridCol w="760460"/>
                <a:gridCol w="760460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635896" y="627534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«Физика»</a:t>
            </a:r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5534" y="1275606"/>
          <a:ext cx="8064897" cy="179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38443"/>
                <a:gridCol w="884610"/>
                <a:gridCol w="884610"/>
                <a:gridCol w="919078"/>
                <a:gridCol w="919078"/>
                <a:gridCol w="919078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435846"/>
            <a:ext cx="4597400" cy="120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3275856" y="3939902"/>
            <a:ext cx="3445272" cy="8570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267744" y="4155926"/>
            <a:ext cx="4464496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339752" y="4371950"/>
            <a:ext cx="2520280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347864" y="771550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«Химия»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95534" y="1275606"/>
          <a:ext cx="7992891" cy="1742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38893"/>
                <a:gridCol w="984722"/>
                <a:gridCol w="1023092"/>
                <a:gridCol w="1023092"/>
                <a:gridCol w="1023092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Кодификатор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aseline="0" dirty="0">
                          <a:solidFill>
                            <a:srgbClr val="002060"/>
                          </a:solidFill>
                        </a:rPr>
                        <a:t> содержания ОГЭ/ЕГЭ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3363838"/>
            <a:ext cx="4691063" cy="121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275856" y="3867894"/>
            <a:ext cx="3445272" cy="85701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267744" y="4083918"/>
            <a:ext cx="4536504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67744" y="4299942"/>
            <a:ext cx="2448272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23928" y="699542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«Биология»</a:t>
            </a:r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5536" y="1275606"/>
          <a:ext cx="8424938" cy="14630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31401"/>
                <a:gridCol w="757850"/>
                <a:gridCol w="757850"/>
                <a:gridCol w="757850"/>
                <a:gridCol w="757850"/>
                <a:gridCol w="787379"/>
                <a:gridCol w="787379"/>
                <a:gridCol w="787379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97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(требования к результатам освоения ООО)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40928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Проверяемые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элементы содержания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23376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Кодификатор ОГЭ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180320"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Перечень элементов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содержания ОГЭ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01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3435846"/>
            <a:ext cx="5059363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843808" y="3939902"/>
            <a:ext cx="3456384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835696" y="4155926"/>
            <a:ext cx="4536504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907704" y="4371950"/>
            <a:ext cx="2952328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707904" y="699542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«Труд (Технология)»</a:t>
            </a:r>
            <a:endParaRPr lang="ru-RU" sz="1400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95535" y="1275606"/>
          <a:ext cx="8352928" cy="1798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96411"/>
                <a:gridCol w="924102"/>
                <a:gridCol w="924102"/>
                <a:gridCol w="924102"/>
                <a:gridCol w="924102"/>
                <a:gridCol w="960109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5кл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7кл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68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Поурочное</a:t>
                      </a:r>
                      <a:r>
                        <a:rPr lang="ru-RU" sz="1100" b="0" baseline="0" dirty="0">
                          <a:solidFill>
                            <a:srgbClr val="002060"/>
                          </a:solidFill>
                        </a:rPr>
                        <a:t> планирование инвариантной и вариативной частями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+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851920" y="843558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«ОБЗР»</a:t>
            </a:r>
            <a:endParaRPr lang="ru-RU" sz="1400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539552" y="1419622"/>
          <a:ext cx="8352927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6320"/>
                <a:gridCol w="1029079"/>
                <a:gridCol w="1069176"/>
                <a:gridCol w="1069176"/>
                <a:gridCol w="1069176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8кл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9кл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10кл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4499992" y="411510"/>
            <a:ext cx="29523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Предмет  «Физическая культура»</a:t>
            </a:r>
            <a:endParaRPr lang="ru-RU" sz="1400" dirty="0"/>
          </a:p>
        </p:txBody>
      </p:sp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3" cstate="print"/>
          <a:srcRect t="3761"/>
          <a:stretch>
            <a:fillRect/>
          </a:stretch>
        </p:blipFill>
        <p:spPr bwMode="auto">
          <a:xfrm>
            <a:off x="467544" y="987574"/>
            <a:ext cx="4854575" cy="1842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003798"/>
            <a:ext cx="4464496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7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3939902"/>
            <a:ext cx="4464496" cy="972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7415808" y="4299942"/>
            <a:ext cx="1404664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644008" y="4443958"/>
            <a:ext cx="4104456" cy="72008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572000" y="4659982"/>
            <a:ext cx="2304256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755576" y="3939902"/>
            <a:ext cx="25922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Модули ООО: хоккей, спортивная борьба, </a:t>
            </a:r>
            <a:r>
              <a:rPr lang="ru-RU" sz="1100" dirty="0" err="1">
                <a:solidFill>
                  <a:srgbClr val="002060"/>
                </a:solidFill>
              </a:rPr>
              <a:t>флорбол</a:t>
            </a:r>
            <a:r>
              <a:rPr lang="ru-RU" sz="1100" dirty="0">
                <a:solidFill>
                  <a:srgbClr val="002060"/>
                </a:solidFill>
              </a:rPr>
              <a:t>, бадминтон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83568" y="4543336"/>
            <a:ext cx="32403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</a:rPr>
              <a:t>Модули СОО: самбо, гандбол, хоккей, городошный спорт,  компьютерный спорт,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195486"/>
            <a:ext cx="3126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в ФОП ООО, СОО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339502"/>
            <a:ext cx="550485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9" y="2571750"/>
            <a:ext cx="4320480" cy="19235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371950"/>
            <a:ext cx="432048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427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2571750"/>
            <a:ext cx="4274779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1691680" y="1491630"/>
            <a:ext cx="4176464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Овал 11"/>
          <p:cNvSpPr/>
          <p:nvPr/>
        </p:nvSpPr>
        <p:spPr>
          <a:xfrm>
            <a:off x="2339752" y="987574"/>
            <a:ext cx="720080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691680" y="1275606"/>
            <a:ext cx="4176464" cy="0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1691680" y="1347614"/>
            <a:ext cx="0" cy="144016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868144" y="1347614"/>
            <a:ext cx="0" cy="144016"/>
          </a:xfrm>
          <a:prstGeom prst="line">
            <a:avLst/>
          </a:prstGeom>
          <a:ln w="127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 cstate="print"/>
          <a:srcRect b="10475"/>
          <a:stretch>
            <a:fillRect/>
          </a:stretch>
        </p:blipFill>
        <p:spPr bwMode="auto">
          <a:xfrm>
            <a:off x="827584" y="123478"/>
            <a:ext cx="5904276" cy="107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275606"/>
            <a:ext cx="1944216" cy="1854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075806"/>
            <a:ext cx="1923062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11760" y="1491630"/>
            <a:ext cx="2160240" cy="418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16015" y="1491630"/>
            <a:ext cx="4322383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1923678"/>
            <a:ext cx="2160240" cy="94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7"/>
          <p:cNvPicPr>
            <a:picLocks noChangeAspect="1" noChangeArrowheads="1"/>
          </p:cNvPicPr>
          <p:nvPr/>
        </p:nvPicPr>
        <p:blipFill>
          <a:blip r:embed="rId8" cstate="print"/>
          <a:srcRect t="8000"/>
          <a:stretch>
            <a:fillRect/>
          </a:stretch>
        </p:blipFill>
        <p:spPr bwMode="auto">
          <a:xfrm>
            <a:off x="4716016" y="2355726"/>
            <a:ext cx="426587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Овал 12"/>
          <p:cNvSpPr/>
          <p:nvPr/>
        </p:nvSpPr>
        <p:spPr>
          <a:xfrm>
            <a:off x="7236296" y="2715766"/>
            <a:ext cx="216024" cy="2160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8604448" y="2715766"/>
            <a:ext cx="216024" cy="21602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7544" y="113134"/>
          <a:ext cx="8352928" cy="490994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44116"/>
                <a:gridCol w="2196244"/>
                <a:gridCol w="2016224"/>
                <a:gridCol w="504056"/>
                <a:gridCol w="504056"/>
                <a:gridCol w="432048"/>
                <a:gridCol w="504056"/>
                <a:gridCol w="432048"/>
                <a:gridCol w="720080"/>
              </a:tblGrid>
              <a:tr h="216024">
                <a:tc gridSpan="9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Федеральный недельный учебный план ООО для 5-дневной учебной недели с изучением родного языка или обучением на родном языке (Вариант№4)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/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</a:tr>
              <a:tr h="154360">
                <a:tc rowSpan="2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Предметные области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Учебные</a:t>
                      </a:r>
                      <a:r>
                        <a:rPr lang="ru-RU" sz="800" baseline="0" dirty="0">
                          <a:solidFill>
                            <a:srgbClr val="002060"/>
                          </a:solidFill>
                        </a:rPr>
                        <a:t> предметы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cPr/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Количество часов в неделю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1784">
                <a:tc vMerge="1">
                  <a:tcPr/>
                </a:tc>
                <a:tc vMerge="1" gridSpan="2">
                  <a:tcPr/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всего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0000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Русский язык и литература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Русский язык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20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2664">
                <a:tc vMerge="1" gridSpan="2">
                  <a:tcPr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Литература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9208"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Родной язык и родная литература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Родной яз./</a:t>
                      </a:r>
                      <a:r>
                        <a:rPr lang="ru-RU" sz="700" dirty="0" err="1">
                          <a:solidFill>
                            <a:srgbClr val="002060"/>
                          </a:solidFill>
                        </a:rPr>
                        <a:t>госуд.яз</a:t>
                      </a:r>
                      <a:r>
                        <a:rPr lang="ru-RU" sz="700" baseline="0" dirty="0">
                          <a:solidFill>
                            <a:srgbClr val="002060"/>
                          </a:solidFill>
                        </a:rPr>
                        <a:t> и </a:t>
                      </a:r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Родная литература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2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9208"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Иностранный язык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Иностранный язык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656">
                <a:tc rowSpan="5"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Математика и информатика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Математика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5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3320">
                <a:tc vMerge="1" gridSpan="2">
                  <a:tcPr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Алгебра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9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 gridSpan="2">
                  <a:tcPr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Геометрия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6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 gridSpan="2">
                  <a:tcPr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Вероятность</a:t>
                      </a:r>
                      <a:r>
                        <a:rPr lang="ru-RU" sz="700" baseline="0" dirty="0">
                          <a:solidFill>
                            <a:srgbClr val="002060"/>
                          </a:solidFill>
                        </a:rPr>
                        <a:t> и статистика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 gridSpan="2">
                  <a:tcPr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Информатик 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5752"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Общественно-научные предметы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История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3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14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8416">
                <a:tc vMerge="1" gridSpan="2"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Обществознание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1080">
                <a:tc vMerge="1" gridSpan="2"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География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3744">
                <a:tc rowSpan="3" gridSpan="2">
                  <a:txBody>
                    <a:bodyPr/>
                    <a:lstStyle/>
                    <a:p>
                      <a:pPr algn="ctr"/>
                      <a:r>
                        <a:rPr lang="ru-RU" sz="700" dirty="0" err="1">
                          <a:solidFill>
                            <a:srgbClr val="002060"/>
                          </a:solidFill>
                        </a:rPr>
                        <a:t>Естественно-научные</a:t>
                      </a:r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 предметы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Физика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vMerge="1" gridSpan="2"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Химия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9072">
                <a:tc vMerge="1" gridSpan="2"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Биология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7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rowSpan="2"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искусство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ИЗО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64400">
                <a:tc vMerge="1" gridSpan="2"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Музыка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>
                          <a:solidFill>
                            <a:srgbClr val="C00000"/>
                          </a:solidFill>
                        </a:rPr>
                        <a:t>1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4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Технология 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Труд</a:t>
                      </a:r>
                      <a:r>
                        <a:rPr lang="ru-RU" sz="700" baseline="0" dirty="0">
                          <a:solidFill>
                            <a:srgbClr val="002060"/>
                          </a:solidFill>
                        </a:rPr>
                        <a:t> (технология)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8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536"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ОБЗР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ОБЗР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2536">
                <a:tc gridSpan="2">
                  <a:txBody>
                    <a:bodyPr/>
                    <a:lstStyle/>
                    <a:p>
                      <a:pPr algn="ctr"/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Физическая культура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700" dirty="0">
                          <a:solidFill>
                            <a:srgbClr val="002060"/>
                          </a:solidFill>
                        </a:rPr>
                        <a:t>Физическая культура</a:t>
                      </a:r>
                      <a:endParaRPr lang="ru-RU" sz="7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2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>
                          <a:solidFill>
                            <a:srgbClr val="002060"/>
                          </a:solidFill>
                        </a:rPr>
                        <a:t>10</a:t>
                      </a:r>
                      <a:endParaRPr lang="ru-RU" sz="8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740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51520" y="267494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Михаил </a:t>
            </a:r>
            <a:r>
              <a:rPr lang="ru-RU" b="1" dirty="0" err="1">
                <a:solidFill>
                  <a:srgbClr val="002060"/>
                </a:solidFill>
              </a:rPr>
              <a:t>Мишустин</a:t>
            </a:r>
            <a:r>
              <a:rPr lang="ru-RU" b="1" dirty="0">
                <a:solidFill>
                  <a:srgbClr val="002060"/>
                </a:solidFill>
              </a:rPr>
              <a:t> дал поручения по итогам стратегической сессии, посвящённой разработке Стратегии развития образования до 2036 года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1059582"/>
            <a:ext cx="79928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Задача по формированию стратегии  развития образования поставлена перед : 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dirty="0" err="1">
                <a:solidFill>
                  <a:srgbClr val="002060"/>
                </a:solidFill>
              </a:rPr>
              <a:t>Минпросвещением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Минобрнауки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Рособрнадзором</a:t>
            </a:r>
            <a:r>
              <a:rPr lang="ru-RU" sz="1400" dirty="0">
                <a:solidFill>
                  <a:srgbClr val="002060"/>
                </a:solidFill>
              </a:rPr>
              <a:t> и </a:t>
            </a:r>
            <a:r>
              <a:rPr lang="ru-RU" sz="1400" dirty="0" err="1">
                <a:solidFill>
                  <a:srgbClr val="002060"/>
                </a:solidFill>
              </a:rPr>
              <a:t>Росмолодёжью</a:t>
            </a:r>
            <a:r>
              <a:rPr lang="ru-RU" sz="1400" dirty="0">
                <a:solidFill>
                  <a:srgbClr val="002060"/>
                </a:solidFill>
              </a:rPr>
              <a:t>. 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27584" y="1563638"/>
            <a:ext cx="80648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необходимо представить целевые показатели стратегии, в том числе касающиеся </a:t>
            </a:r>
            <a:endParaRPr lang="ru-RU" sz="1200" b="1" dirty="0">
              <a:solidFill>
                <a:srgbClr val="002060"/>
              </a:solidFill>
            </a:endParaRPr>
          </a:p>
          <a:p>
            <a:r>
              <a:rPr lang="ru-RU" sz="1200" b="1" dirty="0">
                <a:solidFill>
                  <a:srgbClr val="002060"/>
                </a:solidFill>
              </a:rPr>
              <a:t>нагрузки на педагогов, уровня оплаты их труда, а также охвата детей и молодёжи </a:t>
            </a:r>
            <a:endParaRPr lang="ru-RU" sz="1200" b="1" dirty="0">
              <a:solidFill>
                <a:srgbClr val="002060"/>
              </a:solidFill>
            </a:endParaRPr>
          </a:p>
          <a:p>
            <a:r>
              <a:rPr lang="ru-RU" sz="1200" b="1" dirty="0">
                <a:solidFill>
                  <a:srgbClr val="002060"/>
                </a:solidFill>
              </a:rPr>
              <a:t>системой образования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27584" y="2139702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обеспечение обратной связи от педагогических работников и руководителей </a:t>
            </a:r>
            <a:endParaRPr lang="ru-RU" sz="1200" b="1" dirty="0">
              <a:solidFill>
                <a:srgbClr val="002060"/>
              </a:solidFill>
            </a:endParaRPr>
          </a:p>
          <a:p>
            <a:r>
              <a:rPr lang="ru-RU" sz="1200" b="1" dirty="0">
                <a:solidFill>
                  <a:srgbClr val="002060"/>
                </a:solidFill>
              </a:rPr>
              <a:t>образовательных организаций по ключевым положениям документа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27584" y="2571750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2060"/>
                </a:solidFill>
              </a:rPr>
              <a:t>обеспечить взаимосвязь стратегии с иными стратегическими документами, в том числе в области воспитания и обеспечения безопасности детей – ещё одна задача, которая будет решаться при доработке документа </a:t>
            </a:r>
            <a:endParaRPr lang="ru-RU" sz="1200" b="1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5536" y="3003798"/>
            <a:ext cx="874846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Предусмотреть в стратегии несколько мероприятий: 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611560" y="1707654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611560" y="2283718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611560" y="2715766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83568" y="3291830"/>
            <a:ext cx="82089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u="sng" dirty="0">
                <a:solidFill>
                  <a:srgbClr val="002060"/>
                </a:solidFill>
              </a:rPr>
              <a:t>Первое</a:t>
            </a:r>
            <a:r>
              <a:rPr lang="ru-RU" sz="1200" dirty="0">
                <a:solidFill>
                  <a:srgbClr val="002060"/>
                </a:solidFill>
              </a:rPr>
              <a:t> – создание механизма учёта нагрузки на педагогических работников и обучающихся при разработке и реализации новых мероприятий. </a:t>
            </a:r>
            <a:endParaRPr lang="ru-RU" sz="1200" dirty="0">
              <a:solidFill>
                <a:srgbClr val="002060"/>
              </a:solidFill>
            </a:endParaRPr>
          </a:p>
          <a:p>
            <a:r>
              <a:rPr lang="ru-RU" sz="1200" u="sng" dirty="0">
                <a:solidFill>
                  <a:srgbClr val="002060"/>
                </a:solidFill>
              </a:rPr>
              <a:t>Второе</a:t>
            </a:r>
            <a:r>
              <a:rPr lang="ru-RU" sz="1200" dirty="0">
                <a:solidFill>
                  <a:srgbClr val="002060"/>
                </a:solidFill>
              </a:rPr>
              <a:t> – организация системы регулярной оценки и регулирования бюрократической нагрузки на педагогических работников и учебной нагрузки на обучающихся. </a:t>
            </a:r>
            <a:r>
              <a:rPr lang="ru-RU" sz="1200" dirty="0"/>
              <a:t> </a:t>
            </a:r>
            <a:endParaRPr lang="ru-RU" sz="1200" dirty="0"/>
          </a:p>
          <a:p>
            <a:r>
              <a:rPr lang="ru-RU" sz="1200" u="sng" dirty="0">
                <a:solidFill>
                  <a:srgbClr val="002060"/>
                </a:solidFill>
              </a:rPr>
              <a:t>Среди других мероприятий</a:t>
            </a:r>
            <a:r>
              <a:rPr lang="ru-RU" sz="1200" dirty="0">
                <a:solidFill>
                  <a:srgbClr val="002060"/>
                </a:solidFill>
              </a:rPr>
              <a:t> – повышение охвата качественным дошкольным, школьным, профессиональным и дополнительным образованием инвалидов и людей с ограниченными возможностями здоровья, а также повышение качества работы с детьми с особыми образовательными потребностями.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95536" y="4659982"/>
            <a:ext cx="89289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При этом разработчики должны предусмотреть конкретные адресные меры для каждой категории таких детей. 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17410" name="Picture 2" descr="Russian Prime Minister tests positive for Covid-19 | CN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987574"/>
            <a:ext cx="2445545" cy="1630140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8254013" y="2643758"/>
            <a:ext cx="7040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900" dirty="0">
                <a:solidFill>
                  <a:srgbClr val="002060"/>
                </a:solidFill>
              </a:rPr>
              <a:t>19.01.2025</a:t>
            </a:r>
            <a:endParaRPr lang="ru-RU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-164554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499743"/>
            <a:ext cx="4176464" cy="2164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51520" y="0"/>
            <a:ext cx="2780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Внеурочная деятельность</a:t>
            </a:r>
            <a:endParaRPr lang="ru-RU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31640" y="483518"/>
            <a:ext cx="157594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Не более 10 часов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339752" y="1347614"/>
            <a:ext cx="604867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Перенос образовательной нагрузки на период каникул не более ½ количества часов.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В каникулярное время внеурочная деятельность может быть реализована в рамках тематических программ(лагерь дневного пребывания, загородные детские центры, </a:t>
            </a:r>
            <a:r>
              <a:rPr lang="ru-RU" sz="1400" dirty="0" err="1">
                <a:solidFill>
                  <a:srgbClr val="002060"/>
                </a:solidFill>
              </a:rPr>
              <a:t>туристсткокраеведческие</a:t>
            </a:r>
            <a:r>
              <a:rPr lang="ru-RU" sz="1400" dirty="0">
                <a:solidFill>
                  <a:srgbClr val="002060"/>
                </a:solidFill>
              </a:rPr>
              <a:t> мероприятия и др.</a:t>
            </a:r>
            <a:endParaRPr lang="ru-RU" sz="1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411761" y="843558"/>
            <a:ext cx="63367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1 час в неделю для обучающихся 6-9 классов отводится на занятие «Россия – мои горизонты»</a:t>
            </a:r>
            <a:endParaRPr lang="ru-RU" sz="1400" dirty="0"/>
          </a:p>
        </p:txBody>
      </p:sp>
      <p:pic>
        <p:nvPicPr>
          <p:cNvPr id="56327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291830"/>
            <a:ext cx="4572000" cy="118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4716016" y="2859782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СОО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2067694"/>
            <a:ext cx="6511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ООО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339502"/>
            <a:ext cx="2356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</a:t>
            </a:r>
            <a:endParaRPr lang="ru-RU" b="1" dirty="0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3" cstate="print"/>
          <a:srcRect t="7662"/>
          <a:stretch>
            <a:fillRect/>
          </a:stretch>
        </p:blipFill>
        <p:spPr bwMode="auto">
          <a:xfrm>
            <a:off x="323528" y="1059582"/>
            <a:ext cx="4700587" cy="86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5148064" y="987574"/>
            <a:ext cx="2796728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Принципы: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учета языка обучения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ведущей деятельности обучающихся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2060"/>
                </a:solidFill>
              </a:rPr>
              <a:t>индивидуализации обучения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2060"/>
                </a:solidFill>
              </a:rPr>
              <a:t>приемственности</a:t>
            </a:r>
            <a:r>
              <a:rPr lang="ru-RU" sz="1200" dirty="0">
                <a:solidFill>
                  <a:srgbClr val="002060"/>
                </a:solidFill>
              </a:rPr>
              <a:t> и перспективности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2060"/>
                </a:solidFill>
              </a:rPr>
              <a:t>здоровьясбережения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ru-RU" sz="1200" dirty="0" err="1">
                <a:solidFill>
                  <a:srgbClr val="002060"/>
                </a:solidFill>
              </a:rPr>
              <a:t>СанПиН</a:t>
            </a:r>
            <a:endParaRPr lang="ru-RU" sz="1200" dirty="0"/>
          </a:p>
        </p:txBody>
      </p:sp>
      <p:pic>
        <p:nvPicPr>
          <p:cNvPr id="604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355726"/>
            <a:ext cx="4862513" cy="144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Овал 9"/>
          <p:cNvSpPr/>
          <p:nvPr/>
        </p:nvSpPr>
        <p:spPr>
          <a:xfrm>
            <a:off x="755576" y="2571750"/>
            <a:ext cx="2736304" cy="2880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436096" y="2571750"/>
            <a:ext cx="3707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1200" dirty="0">
                <a:solidFill>
                  <a:srgbClr val="002060"/>
                </a:solidFill>
              </a:rPr>
              <a:t>Контрольные работы: 1 урок-45 мин., 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/>
            <a:r>
              <a:rPr lang="ru-RU" sz="1200" dirty="0">
                <a:solidFill>
                  <a:srgbClr val="002060"/>
                </a:solidFill>
              </a:rPr>
              <a:t>начинаются со 2 класса       </a:t>
            </a:r>
            <a:endParaRPr lang="ru-RU" sz="1200" dirty="0">
              <a:solidFill>
                <a:srgbClr val="002060"/>
              </a:solidFill>
            </a:endParaRPr>
          </a:p>
          <a:p>
            <a:pPr marL="180975" indent="-180975"/>
            <a:r>
              <a:rPr lang="ru-RU" sz="1200" dirty="0">
                <a:solidFill>
                  <a:srgbClr val="002060"/>
                </a:solidFill>
              </a:rPr>
              <a:t>10% от всего объема учебного времени</a:t>
            </a:r>
            <a:endParaRPr lang="ru-RU" sz="1200" dirty="0"/>
          </a:p>
        </p:txBody>
      </p:sp>
      <p:pic>
        <p:nvPicPr>
          <p:cNvPr id="604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7" y="4011910"/>
            <a:ext cx="4752528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987824" y="339502"/>
            <a:ext cx="2710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Предмет «Русский язык»</a:t>
            </a:r>
            <a:endParaRPr lang="ru-RU" b="1" dirty="0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843558"/>
            <a:ext cx="4786313" cy="125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3" name="Picture 3"/>
          <p:cNvPicPr>
            <a:picLocks noChangeAspect="1" noChangeArrowheads="1"/>
          </p:cNvPicPr>
          <p:nvPr/>
        </p:nvPicPr>
        <p:blipFill>
          <a:blip r:embed="rId4" cstate="print"/>
          <a:srcRect t="7585"/>
          <a:stretch>
            <a:fillRect/>
          </a:stretch>
        </p:blipFill>
        <p:spPr bwMode="auto">
          <a:xfrm>
            <a:off x="4067944" y="2067694"/>
            <a:ext cx="4802187" cy="87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4" name="Picture 4"/>
          <p:cNvPicPr>
            <a:picLocks noChangeAspect="1" noChangeArrowheads="1"/>
          </p:cNvPicPr>
          <p:nvPr/>
        </p:nvPicPr>
        <p:blipFill>
          <a:blip r:embed="rId5" cstate="print"/>
          <a:srcRect t="32989"/>
          <a:stretch>
            <a:fillRect/>
          </a:stretch>
        </p:blipFill>
        <p:spPr bwMode="auto">
          <a:xfrm>
            <a:off x="3059832" y="3003798"/>
            <a:ext cx="4802187" cy="292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291830"/>
            <a:ext cx="3435350" cy="598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627784" y="3651870"/>
            <a:ext cx="5040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46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795886"/>
            <a:ext cx="2008187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2267744" y="3867894"/>
            <a:ext cx="1512168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23528" y="339502"/>
            <a:ext cx="2356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</a:t>
            </a:r>
            <a:endParaRPr lang="ru-RU" b="1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91880" y="411510"/>
            <a:ext cx="35145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Предмет «Литературное чтение»</a:t>
            </a:r>
            <a:endParaRPr lang="ru-RU" b="1" dirty="0"/>
          </a:p>
        </p:txBody>
      </p:sp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3" cstate="print"/>
          <a:srcRect l="5049"/>
          <a:stretch>
            <a:fillRect/>
          </a:stretch>
        </p:blipFill>
        <p:spPr bwMode="auto">
          <a:xfrm>
            <a:off x="251520" y="843558"/>
            <a:ext cx="4730055" cy="229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5976" y="3003798"/>
            <a:ext cx="4622800" cy="87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3939902"/>
            <a:ext cx="4608512" cy="34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6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291830"/>
            <a:ext cx="375126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2987824" y="3579862"/>
            <a:ext cx="5040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9592" y="3867894"/>
            <a:ext cx="2170113" cy="22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23528" y="339502"/>
            <a:ext cx="2356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</a:t>
            </a:r>
            <a:endParaRPr lang="ru-RU" b="1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771550"/>
            <a:ext cx="4320480" cy="1001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2771800" y="267494"/>
            <a:ext cx="26704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Предмет «Родной язык»</a:t>
            </a:r>
            <a:endParaRPr lang="ru-RU" b="1" dirty="0"/>
          </a:p>
        </p:txBody>
      </p:sp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923678"/>
            <a:ext cx="4298963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5" cstate="print"/>
          <a:srcRect l="5511" t="5865"/>
          <a:stretch>
            <a:fillRect/>
          </a:stretch>
        </p:blipFill>
        <p:spPr bwMode="auto">
          <a:xfrm>
            <a:off x="4572000" y="1782397"/>
            <a:ext cx="4572000" cy="3361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8024" y="771550"/>
            <a:ext cx="4140064" cy="974763"/>
          </a:xfrm>
          <a:prstGeom prst="rect">
            <a:avLst/>
          </a:prstGeom>
          <a:noFill/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23528" y="267494"/>
            <a:ext cx="2356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</a:t>
            </a:r>
            <a:endParaRPr lang="ru-RU" b="1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195486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     Предмет «Английский язык,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                                              Немецкий язык, Французский язык.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                                              Испанский язык»  </a:t>
            </a:r>
            <a:endParaRPr lang="ru-RU" b="1" dirty="0"/>
          </a:p>
        </p:txBody>
      </p:sp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9582"/>
            <a:ext cx="3290887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3928" y="1059582"/>
            <a:ext cx="2952328" cy="269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251520" y="1635646"/>
            <a:ext cx="5047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     Предмет «Математика»</a:t>
            </a:r>
            <a:endParaRPr lang="ru-RU" b="1" dirty="0"/>
          </a:p>
        </p:txBody>
      </p:sp>
      <p:pic>
        <p:nvPicPr>
          <p:cNvPr id="645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995686"/>
            <a:ext cx="374441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2771800" y="2211710"/>
            <a:ext cx="5040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11960" y="1995686"/>
            <a:ext cx="3024336" cy="30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3528" y="3075806"/>
            <a:ext cx="4572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323528" y="2571750"/>
            <a:ext cx="5725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ФОП НОО     Предмет «Окружающий мир»</a:t>
            </a:r>
            <a:endParaRPr lang="ru-RU" b="1" dirty="0"/>
          </a:p>
        </p:txBody>
      </p:sp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04048" y="3075806"/>
            <a:ext cx="4139952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3939902"/>
            <a:ext cx="3744416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987824" y="4227934"/>
            <a:ext cx="504056" cy="2160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5976" y="4083918"/>
            <a:ext cx="3024336" cy="309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79512" y="267494"/>
            <a:ext cx="5490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ФОП НОО     Предмет «Труд(Технология)»</a:t>
            </a:r>
            <a:endParaRPr lang="ru-RU" b="1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67544" y="1031374"/>
          <a:ext cx="8352927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6320"/>
                <a:gridCol w="1029079"/>
                <a:gridCol w="1069176"/>
                <a:gridCol w="1069176"/>
                <a:gridCol w="1069176"/>
              </a:tblGrid>
              <a:tr h="216024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1кл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2кл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4кл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172968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Общее кол-во часов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34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019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0" dirty="0">
                          <a:solidFill>
                            <a:srgbClr val="002060"/>
                          </a:solidFill>
                        </a:rPr>
                        <a:t>Кол-во контрольных работ с учетом ВПР (не более)</a:t>
                      </a:r>
                      <a:endParaRPr lang="ru-RU" sz="1100" b="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>
                          <a:solidFill>
                            <a:srgbClr val="002060"/>
                          </a:solidFill>
                        </a:rPr>
                        <a:t>3</a:t>
                      </a:r>
                      <a:endParaRPr lang="ru-RU" sz="11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08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Поурочное планирование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>
                          <a:solidFill>
                            <a:srgbClr val="C00000"/>
                          </a:solidFill>
                        </a:rPr>
                        <a:t>+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79512" y="2283718"/>
            <a:ext cx="59795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Изменения  ФОП НОО     Предмет «Физическая культура»</a:t>
            </a:r>
            <a:endParaRPr lang="ru-RU" b="1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715766"/>
            <a:ext cx="4683125" cy="846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651870"/>
            <a:ext cx="4665663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5580112" y="2715766"/>
            <a:ext cx="18048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Модуль: коньки</a:t>
            </a:r>
            <a:endParaRPr lang="ru-RU" dirty="0"/>
          </a:p>
        </p:txBody>
      </p:sp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89897" y="3723878"/>
            <a:ext cx="4054103" cy="965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395536" y="195486"/>
            <a:ext cx="1617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Учебный план</a:t>
            </a:r>
            <a:endParaRPr lang="ru-RU" dirty="0"/>
          </a:p>
        </p:txBody>
      </p:sp>
      <p:pic>
        <p:nvPicPr>
          <p:cNvPr id="66564" name="Picture 4"/>
          <p:cNvPicPr>
            <a:picLocks noChangeAspect="1" noChangeArrowheads="1"/>
          </p:cNvPicPr>
          <p:nvPr/>
        </p:nvPicPr>
        <p:blipFill>
          <a:blip r:embed="rId3" cstate="print"/>
          <a:srcRect t="1623"/>
          <a:stretch>
            <a:fillRect/>
          </a:stretch>
        </p:blipFill>
        <p:spPr bwMode="auto">
          <a:xfrm>
            <a:off x="323528" y="627534"/>
            <a:ext cx="3168352" cy="436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4" cstate="print"/>
          <a:srcRect t="3704"/>
          <a:stretch>
            <a:fillRect/>
          </a:stretch>
        </p:blipFill>
        <p:spPr bwMode="auto">
          <a:xfrm>
            <a:off x="3563888" y="627534"/>
            <a:ext cx="3170444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2499742"/>
            <a:ext cx="3096344" cy="16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4155926"/>
            <a:ext cx="3096344" cy="50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843558"/>
            <a:ext cx="6264696" cy="890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3" y="1707654"/>
            <a:ext cx="5400600" cy="1481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23528" y="339502"/>
            <a:ext cx="2014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Домашняя работа</a:t>
            </a:r>
            <a:endParaRPr lang="ru-RU" b="1" dirty="0"/>
          </a:p>
        </p:txBody>
      </p:sp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27584" y="3147814"/>
            <a:ext cx="545903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691680" y="3867894"/>
            <a:ext cx="5328592" cy="1275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89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87574"/>
            <a:ext cx="3800475" cy="2162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23528" y="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Новый Порядок оказания несовершеннолетним медицинской помощи, в том числе в период обучения и воспитания в образовательных организациях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83968" y="1347614"/>
            <a:ext cx="475252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Сместили акцент на региональные органы исполнительной власти. Теперь только они: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организуют оказание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первичной медико-санитарной помощи несовершеннолетним в период их обучения и воспитания в образовательных организациях;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устанавливают условия оказания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медицинской помощи обучающимся, включая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определение медицинских организаций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, оказывающих первичную медико-санитарную помощь ;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§"/>
            </a:pP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определяют случаи,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когда первичная медико-санитарная помощь обучающимся в период обучения и воспитания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осуществляется в медицинской организации.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79512" y="3435846"/>
            <a:ext cx="4032448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Порядке появился новый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термин «медицинский пункт».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Медпункт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может быть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виде: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структурного подразделения медицинской организации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;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структурного подразделения образовательной организации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, если она осуществляет еще и медицинскую деятельность;</a:t>
            </a: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части отделения медицинской помощи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несовершеннолетним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ОО,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если первичную медико-санитарную помощь обучающимся оказывает </a:t>
            </a:r>
            <a:r>
              <a:rPr lang="ru-RU" sz="1000" dirty="0" err="1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медорганизация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427984" y="3435846"/>
            <a:ext cx="4283968" cy="1477328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Теперь ребенку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после оказания первичной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доврачебной и первичной врачебной медико-санитарной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помощи медработники медицинского пункта выдают: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справку,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содержащую информацию об обращении за медпомощью с объемом и видом оказанной помощи, другой уточняющей информацией о состоянии здоровья на момент осмотра;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направление 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в медицинскую организацию, к которой прикреплен ребенок — при необходимости для дальнейшего лечения.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96647" y="771550"/>
            <a:ext cx="48473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Приказ Минздрава от 14.04.2025 № 213н вступает в силу  с 01.09.2025.</a:t>
            </a:r>
            <a:endParaRPr lang="ru-RU" sz="1200" dirty="0">
              <a:solidFill>
                <a:srgbClr val="002060"/>
              </a:solidFill>
            </a:endParaRPr>
          </a:p>
          <a:p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26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11560" y="1347614"/>
            <a:ext cx="734481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В стратегии необходимо </a:t>
            </a:r>
            <a:r>
              <a:rPr lang="ru-RU" sz="1400" u="sng" dirty="0">
                <a:solidFill>
                  <a:srgbClr val="002060"/>
                </a:solidFill>
              </a:rPr>
              <a:t>предусмотреть мероприятия по повышению кадровой обеспеченности образовательных организаций</a:t>
            </a:r>
            <a:r>
              <a:rPr lang="ru-RU" sz="1400" dirty="0">
                <a:solidFill>
                  <a:srgbClr val="002060"/>
                </a:solidFill>
              </a:rPr>
              <a:t>, совершенствованию программ подготовки, переобучения и повышения квалификации педагогических работников.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7056" y="2283718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060"/>
                </a:solidFill>
              </a:rPr>
              <a:t>Минпросвещения</a:t>
            </a:r>
            <a:r>
              <a:rPr lang="ru-RU" sz="1400" dirty="0">
                <a:solidFill>
                  <a:srgbClr val="002060"/>
                </a:solidFill>
              </a:rPr>
              <a:t>, Минтруд, </a:t>
            </a:r>
            <a:r>
              <a:rPr lang="ru-RU" sz="1400" dirty="0" err="1">
                <a:solidFill>
                  <a:srgbClr val="002060"/>
                </a:solidFill>
              </a:rPr>
              <a:t>Минобрнауки</a:t>
            </a:r>
            <a:r>
              <a:rPr lang="ru-RU" sz="1400" dirty="0">
                <a:solidFill>
                  <a:srgbClr val="002060"/>
                </a:solidFill>
              </a:rPr>
              <a:t>, Минфин и Минэкономразвития должны подготовить и предложить подходы к </a:t>
            </a:r>
            <a:r>
              <a:rPr lang="ru-RU" sz="1400" u="sng" dirty="0">
                <a:solidFill>
                  <a:srgbClr val="002060"/>
                </a:solidFill>
              </a:rPr>
              <a:t>повышению зарплаты педагогов в рамках разработки новой системы оплаты труда</a:t>
            </a:r>
            <a:r>
              <a:rPr lang="ru-RU" sz="1400" dirty="0">
                <a:solidFill>
                  <a:srgbClr val="002060"/>
                </a:solidFill>
              </a:rPr>
              <a:t>. О результатах нужно доложить в Правительство </a:t>
            </a:r>
            <a:r>
              <a:rPr lang="ru-RU" sz="1400" u="sng" dirty="0">
                <a:solidFill>
                  <a:srgbClr val="002060"/>
                </a:solidFill>
              </a:rPr>
              <a:t>до 25 августа.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47056" y="3147814"/>
            <a:ext cx="84969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060"/>
                </a:solidFill>
              </a:rPr>
              <a:t>Минпросвещения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ru-RU" sz="1400" dirty="0" err="1">
                <a:solidFill>
                  <a:srgbClr val="002060"/>
                </a:solidFill>
              </a:rPr>
              <a:t>Минобрнауки</a:t>
            </a:r>
            <a:r>
              <a:rPr lang="ru-RU" sz="1400" dirty="0">
                <a:solidFill>
                  <a:srgbClr val="002060"/>
                </a:solidFill>
              </a:rPr>
              <a:t> и </a:t>
            </a:r>
            <a:r>
              <a:rPr lang="ru-RU" sz="1400" dirty="0" err="1">
                <a:solidFill>
                  <a:srgbClr val="002060"/>
                </a:solidFill>
              </a:rPr>
              <a:t>Рособрнадзор</a:t>
            </a:r>
            <a:r>
              <a:rPr lang="ru-RU" sz="1400" dirty="0">
                <a:solidFill>
                  <a:srgbClr val="002060"/>
                </a:solidFill>
              </a:rPr>
              <a:t> совместно с Госдумой и Советом Федерации </a:t>
            </a:r>
            <a:r>
              <a:rPr lang="ru-RU" sz="1400" u="sng" dirty="0">
                <a:solidFill>
                  <a:srgbClr val="002060"/>
                </a:solidFill>
              </a:rPr>
              <a:t>подготовят меры по совершенствованию системы правовой защиты педагогов и инструменты их внедрени</a:t>
            </a:r>
            <a:r>
              <a:rPr lang="ru-RU" sz="1400" dirty="0">
                <a:solidFill>
                  <a:srgbClr val="002060"/>
                </a:solidFill>
              </a:rPr>
              <a:t>я. О результатах этой работы необходимо доложить в Правительство </a:t>
            </a:r>
            <a:r>
              <a:rPr lang="ru-RU" sz="1400" u="sng" dirty="0">
                <a:solidFill>
                  <a:srgbClr val="002060"/>
                </a:solidFill>
              </a:rPr>
              <a:t>до 10 сентября.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51520" y="267494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Михаил </a:t>
            </a:r>
            <a:r>
              <a:rPr lang="ru-RU" b="1" dirty="0" err="1">
                <a:solidFill>
                  <a:srgbClr val="002060"/>
                </a:solidFill>
              </a:rPr>
              <a:t>Мишустин</a:t>
            </a:r>
            <a:r>
              <a:rPr lang="ru-RU" b="1" dirty="0">
                <a:solidFill>
                  <a:srgbClr val="002060"/>
                </a:solidFill>
              </a:rPr>
              <a:t> дал поручения по итогам стратегической сессии, посвящённой разработке Стратегии развития образования до 2036 года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1" cstate="print"/>
          <a:srcRect r="389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39552" y="1131590"/>
            <a:ext cx="8496944" cy="37087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Закрепили правило, что надо вызывать бригаду скорой помощи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, если произошло заболевание, несчастный случай, травма, отравление и другие состояния, требующие срочного медицинского вмешательства.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ru-RU" sz="1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-apple-system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Если медработник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оказал экстренную медпомощь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несовершеннолетнему в целях устранения угрозы жизни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без согласия его родителей,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то позже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информирует родителей об оказанной помощи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</a:b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Впервые установили правила выдачи лекарств обучающимся.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Для этого необходимы письменное заявление родителя в адрес руководителя образовательной организации и справка из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медорганизации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с наименованием, датой назначения лекарственного препарата или специализированного продукта лечебного питания, дозировкой, кратностью и длительностью его приема. После этого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родитель передает лекарства или продукты лечебного питания медработнику медицинского пункта в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запечатанном виде с хорошо просматривающейся датой изготовления и сроком годности. Дополнительно надо приложить собственноручную расписку родителя о том, что он соблюдал требования хранения и транспортировки лекарства или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спецпродуктов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.</a:t>
            </a: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Медработник медпункта ведет журнал учета применения лекарственных препаратов 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и </a:t>
            </a:r>
            <a:r>
              <a:rPr kumimoji="0" lang="ru-RU" sz="10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спецпродуктов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 лечебного питания на каждого обучающегося, нуждающегося в соблюдении режима лечения по назначению лечащего врача.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Форму журнала не утвердили.</a:t>
            </a:r>
            <a:endParaRPr kumimoji="0" lang="ru-RU" sz="10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</a:b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К Порядку приложили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Положение об организации медицинского пункта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. При этом удалили Положение об отделении организации медицинской помощи несовершеннолетним.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</a:b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Как и прежде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медпункт состоит из двух типов помещений:</a:t>
            </a:r>
            <a:b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 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врача-педиатра/ фельдшера/ медицинской сестры — специалиста по оказанию медицинской помощи обучающимся;</a:t>
            </a:r>
            <a:b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kumimoji="0" lang="ru-RU" sz="10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kumimoji="0" lang="ru-RU" sz="10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процедурного кабинета</a:t>
            </a:r>
            <a:r>
              <a:rPr kumimoji="0" lang="ru-RU" sz="10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-apple-system"/>
                <a:cs typeface="Arial" panose="020B0604020202020204" pitchFamily="34" charset="0"/>
              </a:rPr>
              <a:t>.</a:t>
            </a:r>
            <a:endParaRPr kumimoji="0" lang="ru-RU" sz="10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br>
              <a:rPr kumimoji="0" lang="ru-RU" sz="9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apple-system"/>
                <a:cs typeface="Arial" panose="020B0604020202020204" pitchFamily="34" charset="0"/>
              </a:rPr>
            </a:b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Новый Порядок оказания несовершеннолетним медицинской помощи, в том числе в период обучения и воспитания в образовательных организациях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22" name="Picture 2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203598"/>
            <a:ext cx="152400" cy="152400"/>
          </a:xfrm>
          <a:prstGeom prst="rect">
            <a:avLst/>
          </a:prstGeom>
          <a:noFill/>
        </p:spPr>
      </p:pic>
      <p:pic>
        <p:nvPicPr>
          <p:cNvPr id="81923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779662"/>
            <a:ext cx="152400" cy="152400"/>
          </a:xfrm>
          <a:prstGeom prst="rect">
            <a:avLst/>
          </a:prstGeom>
          <a:noFill/>
        </p:spPr>
      </p:pic>
      <p:pic>
        <p:nvPicPr>
          <p:cNvPr id="11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139702"/>
            <a:ext cx="152400" cy="152400"/>
          </a:xfrm>
          <a:prstGeom prst="rect">
            <a:avLst/>
          </a:prstGeom>
          <a:noFill/>
        </p:spPr>
      </p:pic>
      <p:pic>
        <p:nvPicPr>
          <p:cNvPr id="12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507854"/>
            <a:ext cx="152400" cy="152400"/>
          </a:xfrm>
          <a:prstGeom prst="rect">
            <a:avLst/>
          </a:prstGeom>
          <a:noFill/>
        </p:spPr>
      </p:pic>
      <p:pic>
        <p:nvPicPr>
          <p:cNvPr id="13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939902"/>
            <a:ext cx="152400" cy="15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89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0"/>
            <a:ext cx="685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Новый Порядок оказания несовершеннолетним медицинской помощи, в том числе в период обучения и воспитания в образовательных организациях</a:t>
            </a:r>
            <a:br>
              <a:rPr lang="ru-RU" b="1" dirty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203598"/>
            <a:ext cx="79208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Дополнительно можно организовать кабинет охраны зрения детей, детский стоматологический кабинет, кабинет лечебной физкультуры.</a:t>
            </a:r>
            <a:endParaRPr lang="ru-RU" sz="1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</a:br>
            <a:endParaRPr lang="ru-RU" sz="10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Штатная численность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медицинского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пункта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устанавливается руководителем медицинской или образовательной организации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, в составе которой он создан. </a:t>
            </a:r>
            <a:endParaRPr lang="ru-RU" sz="10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К Порядку приложили рекомендуемую штатную численность — предусмотрели только две должности: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-    врача-педиатра/ фельдшера/ медицинской сестры (медбрата) — специалиста оказанию медицинской по помощи обучающимся;</a:t>
            </a:r>
            <a:b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медицинской сестры.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Перечислили квалификационные требования к работникам медпункта.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</a:br>
            <a:endParaRPr lang="ru-RU" sz="10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Приложили также 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стандарт оснащения медицинского пункта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. Теперь он включает две части:    </a:t>
            </a:r>
            <a:endParaRPr lang="ru-RU" sz="10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	</a:t>
            </a:r>
            <a:r>
              <a:rPr lang="ru-RU" sz="1000" b="1" dirty="0" err="1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медизделия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	прочее оборудование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.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</a:br>
            <a:endParaRPr lang="ru-RU" sz="1000" dirty="0">
              <a:solidFill>
                <a:srgbClr val="002060"/>
              </a:solidFill>
              <a:latin typeface="-apple-system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000" b="1" dirty="0" err="1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Медорганизация</a:t>
            </a:r>
            <a:r>
              <a:rPr lang="ru-RU" sz="1000" b="1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 обеспечивает пункт лекарствами</a:t>
            </a:r>
            <a:r>
              <a:rPr lang="ru-RU" sz="1000" dirty="0">
                <a:solidFill>
                  <a:srgbClr val="002060"/>
                </a:solidFill>
                <a:latin typeface="-apple-system"/>
                <a:cs typeface="Arial" panose="020B0604020202020204" pitchFamily="34" charset="0"/>
              </a:rPr>
              <a:t>, например для оказания помощи детям при анафилактическом шоке, и укладкой экстренной профилактики парентеральных инфекций для оказания первичной медико-санитарной помощи, скорой помощи, специализированной и паллиативной медпомощи.</a:t>
            </a:r>
            <a:r>
              <a:rPr lang="ru-RU" sz="1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275606"/>
            <a:ext cx="152400" cy="152400"/>
          </a:xfrm>
          <a:prstGeom prst="rect">
            <a:avLst/>
          </a:prstGeom>
          <a:noFill/>
        </p:spPr>
      </p:pic>
      <p:pic>
        <p:nvPicPr>
          <p:cNvPr id="9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923678"/>
            <a:ext cx="152400" cy="152400"/>
          </a:xfrm>
          <a:prstGeom prst="rect">
            <a:avLst/>
          </a:prstGeom>
          <a:noFill/>
        </p:spPr>
      </p:pic>
      <p:pic>
        <p:nvPicPr>
          <p:cNvPr id="11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363838"/>
            <a:ext cx="152400" cy="152400"/>
          </a:xfrm>
          <a:prstGeom prst="rect">
            <a:avLst/>
          </a:prstGeom>
          <a:noFill/>
        </p:spPr>
      </p:pic>
      <p:pic>
        <p:nvPicPr>
          <p:cNvPr id="12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931790"/>
            <a:ext cx="152400" cy="152400"/>
          </a:xfrm>
          <a:prstGeom prst="rect">
            <a:avLst/>
          </a:prstGeom>
          <a:noFill/>
        </p:spPr>
      </p:pic>
      <p:pic>
        <p:nvPicPr>
          <p:cNvPr id="13" name="Picture 3" descr="✅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4155926"/>
            <a:ext cx="152400" cy="15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389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95536" y="339502"/>
            <a:ext cx="40318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Закон вступает в силу с 1 марта 2025 г.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915566"/>
            <a:ext cx="3206285" cy="2612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067944" y="771550"/>
            <a:ext cx="50760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Президент России Владимир Путин подписал закон, </a:t>
            </a:r>
            <a:r>
              <a:rPr lang="ru-RU" sz="1600" b="1" dirty="0">
                <a:solidFill>
                  <a:srgbClr val="002060"/>
                </a:solidFill>
              </a:rPr>
              <a:t>закрепляющий наставничество как дополнительную работу, за которую положена доплата.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dirty="0">
                <a:solidFill>
                  <a:srgbClr val="002060"/>
                </a:solidFill>
              </a:rPr>
              <a:t>Установлены особенности регулирования труда наставников.</a:t>
            </a:r>
            <a:br>
              <a:rPr lang="ru-RU" sz="1600" dirty="0">
                <a:solidFill>
                  <a:srgbClr val="002060"/>
                </a:solidFill>
              </a:rPr>
            </a:br>
            <a:r>
              <a:rPr lang="ru-RU" sz="1600" u="sng" dirty="0">
                <a:solidFill>
                  <a:srgbClr val="002060"/>
                </a:solidFill>
              </a:rPr>
              <a:t>Наставничество признано работой.</a:t>
            </a:r>
            <a:br>
              <a:rPr lang="ru-RU" sz="1600" dirty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u="sng" dirty="0">
                <a:solidFill>
                  <a:srgbClr val="002060"/>
                </a:solidFill>
              </a:rPr>
              <a:t>В трудовом договоре или </a:t>
            </a:r>
            <a:r>
              <a:rPr lang="ru-RU" sz="1600" u="sng" dirty="0" err="1">
                <a:solidFill>
                  <a:srgbClr val="002060"/>
                </a:solidFill>
              </a:rPr>
              <a:t>допсоглашении</a:t>
            </a:r>
            <a:r>
              <a:rPr lang="ru-RU" sz="1600" u="sng" dirty="0">
                <a:solidFill>
                  <a:srgbClr val="002060"/>
                </a:solidFill>
              </a:rPr>
              <a:t> нужно указывать содержание, сроки и форму ее выполнения.</a:t>
            </a:r>
            <a:br>
              <a:rPr lang="ru-RU" sz="1600" u="sng" dirty="0">
                <a:solidFill>
                  <a:srgbClr val="002060"/>
                </a:solidFill>
              </a:rPr>
            </a:br>
            <a:endParaRPr lang="ru-RU" sz="1600" u="sng" dirty="0">
              <a:solidFill>
                <a:srgbClr val="002060"/>
              </a:solidFill>
            </a:endParaRPr>
          </a:p>
          <a:p>
            <a:r>
              <a:rPr lang="ru-RU" sz="1600" u="sng" dirty="0">
                <a:solidFill>
                  <a:srgbClr val="002060"/>
                </a:solidFill>
              </a:rPr>
              <a:t>Определен порядок установления размеров и условий выплат за наставничество.</a:t>
            </a:r>
            <a:br>
              <a:rPr lang="ru-RU" sz="1600" dirty="0">
                <a:solidFill>
                  <a:srgbClr val="002060"/>
                </a:solidFill>
              </a:rPr>
            </a:b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Работник может досрочно отказаться от наставничества, а работодатель - досрочно отменить поручение о наставничестве, предупредив об этом работника не менее чем за 3 рабочих дня.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413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03598"/>
            <a:ext cx="3418706" cy="26143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536" y="195486"/>
            <a:ext cx="73448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Приказ </a:t>
            </a:r>
            <a:r>
              <a:rPr lang="ru-RU" b="1" dirty="0" err="1">
                <a:solidFill>
                  <a:srgbClr val="002060"/>
                </a:solidFill>
              </a:rPr>
              <a:t>Минпросвещения</a:t>
            </a:r>
            <a:r>
              <a:rPr lang="ru-RU" b="1" dirty="0">
                <a:solidFill>
                  <a:srgbClr val="002060"/>
                </a:solidFill>
              </a:rPr>
              <a:t> России от 1 апреля 2025 г. № 258 </a:t>
            </a:r>
            <a:endParaRPr lang="ru-RU" b="1" dirty="0">
              <a:solidFill>
                <a:srgbClr val="002060"/>
              </a:solidFill>
            </a:endParaRPr>
          </a:p>
          <a:p>
            <a:r>
              <a:rPr lang="ru-RU" b="1" dirty="0">
                <a:solidFill>
                  <a:srgbClr val="002060"/>
                </a:solidFill>
              </a:rPr>
              <a:t>о внесении изменений в федеральный перечень учебников, допущенных к использованию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83968" y="113159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Согласно документу в федеральный перечень включено 104 новых учебника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55976" y="1779662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Среди них 67 учебников по родным языкам в том числе башкирский язык</a:t>
            </a:r>
            <a:r>
              <a:rPr lang="ru-RU" dirty="0"/>
              <a:t>.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355976" y="2283718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</a:rPr>
              <a:t>Также в федеральный перечень вошли 10 учебников для вариативной части образовательной программы: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 «Мир искусства» для 1–4-х классов,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 «</a:t>
            </a:r>
            <a:r>
              <a:rPr lang="ru-RU" sz="1200" dirty="0" err="1">
                <a:solidFill>
                  <a:srgbClr val="002060"/>
                </a:solidFill>
              </a:rPr>
              <a:t>Медиаграмотность</a:t>
            </a:r>
            <a:r>
              <a:rPr lang="ru-RU" sz="1200" dirty="0">
                <a:solidFill>
                  <a:srgbClr val="002060"/>
                </a:solidFill>
              </a:rPr>
              <a:t> и </a:t>
            </a:r>
            <a:r>
              <a:rPr lang="ru-RU" sz="1200" dirty="0" err="1">
                <a:solidFill>
                  <a:srgbClr val="002060"/>
                </a:solidFill>
              </a:rPr>
              <a:t>медиабезопасность</a:t>
            </a:r>
            <a:r>
              <a:rPr lang="ru-RU" sz="1200" dirty="0">
                <a:solidFill>
                  <a:srgbClr val="002060"/>
                </a:solidFill>
              </a:rPr>
              <a:t>» для 5–9-х классов, 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«Основы химии для медицинских классов» для 7-го класса, 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«Профориентация в Свердловской области» для 8–9-х классов, 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«Беспилотные летательные аппараты» для 8–9-х классов, 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«Компьютерное проектирование,</a:t>
            </a:r>
            <a:endParaRPr lang="ru-RU" sz="1200" dirty="0">
              <a:solidFill>
                <a:srgbClr val="002060"/>
              </a:solidFill>
            </a:endParaRPr>
          </a:p>
          <a:p>
            <a:pPr indent="88900">
              <a:buFont typeface="Wingdings" panose="05000000000000000000" pitchFamily="2" charset="2"/>
              <a:buChar char="Ø"/>
            </a:pPr>
            <a:r>
              <a:rPr lang="ru-RU" sz="1200" dirty="0">
                <a:solidFill>
                  <a:srgbClr val="002060"/>
                </a:solidFill>
              </a:rPr>
              <a:t> «Черчение» для 10–11-х классов).</a:t>
            </a:r>
            <a:br>
              <a:rPr lang="ru-RU" sz="1200" dirty="0">
                <a:solidFill>
                  <a:srgbClr val="002060"/>
                </a:solidFill>
              </a:rPr>
            </a:br>
            <a:endParaRPr lang="ru-RU" sz="12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" cstate="print"/>
          <a:srcRect r="413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000" b="1" dirty="0">
                <a:solidFill>
                  <a:srgbClr val="C00000"/>
                </a:solidFill>
              </a:rPr>
              <a:t>Федеральный закон от 7 июня 2025 г. N 144-ФЗ </a:t>
            </a:r>
            <a:br>
              <a:rPr lang="ru-RU" sz="2000" b="1" dirty="0">
                <a:solidFill>
                  <a:srgbClr val="C00000"/>
                </a:solidFill>
              </a:rPr>
            </a:br>
            <a:r>
              <a:rPr lang="ru-RU" sz="2000" b="1" dirty="0">
                <a:solidFill>
                  <a:srgbClr val="C00000"/>
                </a:solidFill>
              </a:rPr>
              <a:t>"О внесении изменений в Трудовой кодекс Российской Федерации"</a:t>
            </a:r>
            <a:br>
              <a:rPr lang="ru-RU" sz="2000" b="1" dirty="0">
                <a:solidFill>
                  <a:srgbClr val="C00000"/>
                </a:solidFill>
              </a:rPr>
            </a:b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90864" y="843558"/>
            <a:ext cx="4053136" cy="100811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1300" b="1" dirty="0">
                <a:solidFill>
                  <a:srgbClr val="002060"/>
                </a:solidFill>
              </a:rPr>
              <a:t>Дата подписания: </a:t>
            </a:r>
            <a:r>
              <a:rPr lang="ru-RU" sz="1300" dirty="0">
                <a:solidFill>
                  <a:srgbClr val="002060"/>
                </a:solidFill>
              </a:rPr>
              <a:t>07.06.2025    </a:t>
            </a:r>
            <a:r>
              <a:rPr lang="ru-RU" sz="1300" b="1" dirty="0">
                <a:solidFill>
                  <a:srgbClr val="002060"/>
                </a:solidFill>
              </a:rPr>
              <a:t>Опубликован: </a:t>
            </a:r>
            <a:r>
              <a:rPr lang="ru-RU" sz="1300" dirty="0">
                <a:solidFill>
                  <a:srgbClr val="002060"/>
                </a:solidFill>
              </a:rPr>
              <a:t>11.06.2025</a:t>
            </a:r>
            <a:endParaRPr lang="ru-RU" sz="13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300" b="1" dirty="0">
                <a:solidFill>
                  <a:srgbClr val="002060"/>
                </a:solidFill>
              </a:rPr>
              <a:t>Вступает в силу: </a:t>
            </a:r>
            <a:r>
              <a:rPr lang="ru-RU" sz="1300" dirty="0">
                <a:solidFill>
                  <a:srgbClr val="002060"/>
                </a:solidFill>
              </a:rPr>
              <a:t>01.09.2025</a:t>
            </a:r>
            <a:endParaRPr lang="ru-RU" sz="13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300" b="1" dirty="0">
                <a:solidFill>
                  <a:srgbClr val="002060"/>
                </a:solidFill>
              </a:rPr>
              <a:t>Принят Государственной Думой 27 мая 2025 года</a:t>
            </a:r>
            <a:endParaRPr lang="ru-RU" sz="13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300" b="1" dirty="0">
                <a:solidFill>
                  <a:srgbClr val="002060"/>
                </a:solidFill>
              </a:rPr>
              <a:t>Одобрен Советом Федерации 4 июня 2025 года</a:t>
            </a:r>
            <a:br>
              <a:rPr lang="ru-RU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2067694"/>
            <a:ext cx="68762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ctr"/>
            <a:r>
              <a:rPr lang="ru-RU" sz="1600" dirty="0">
                <a:solidFill>
                  <a:srgbClr val="002060"/>
                </a:solidFill>
              </a:rPr>
              <a:t>Федеральный закон от 7 июня 2025 г. N 144-ФЗ "О внесении изменений в Трудовой кодекс Российской Федерации" </a:t>
            </a:r>
            <a:endParaRPr lang="ru-RU" sz="1600" dirty="0">
              <a:solidFill>
                <a:srgbClr val="002060"/>
              </a:solidFill>
            </a:endParaRPr>
          </a:p>
          <a:p>
            <a:pPr fontAlgn="ctr"/>
            <a:r>
              <a:rPr lang="ru-RU" sz="1600" dirty="0">
                <a:solidFill>
                  <a:srgbClr val="002060"/>
                </a:solidFill>
              </a:rPr>
              <a:t>вносит ряд поправок, в основном касающихся </a:t>
            </a:r>
            <a:r>
              <a:rPr lang="ru-RU" sz="1600" dirty="0">
                <a:solidFill>
                  <a:srgbClr val="002060"/>
                </a:solidFill>
                <a:hlinkClick r:id="rId2"/>
              </a:rPr>
              <a:t>регулирования премирования работников</a:t>
            </a:r>
            <a:r>
              <a:rPr lang="ru-RU" sz="1600" dirty="0">
                <a:solidFill>
                  <a:srgbClr val="002060"/>
                </a:solidFill>
              </a:rPr>
              <a:t>. Основные изменения затрагивают статью 135 ТК РФ, касающуюся систем премирования, и направлены на повышение прозрачности и обоснованности выплат премий, а также на ограничение произвола работодателей. 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346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0"/>
            <a:ext cx="70567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solidFill>
                  <a:srgbClr val="002060"/>
                </a:solidFill>
              </a:rPr>
              <a:t>Организация работы по внесению изменений в нормативные акты </a:t>
            </a:r>
            <a:endParaRPr lang="ru-RU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278528"/>
            <a:ext cx="8964488" cy="4893647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228600" marR="0" lvl="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Федеральный закон от 28.02.2025 г. № 29-ФЗ О внесении изменений в статьи 19 и 20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Федерального закона </a:t>
            </a: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«Об образовании в Российской Федерации»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Н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овый порядок обеспечения условий доступности для инвалидов объектов и предоставляемых услуг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+mn-ea"/>
                <a:cs typeface="+mn-cs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(Приказ Министерства просвещения Российской Федерации от 31.03.2025 № 253)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endParaRPr lang="ru-RU" sz="1200" dirty="0">
              <a:solidFill>
                <a:srgbClr val="002060"/>
              </a:solidFill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О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собенности режима рабочего времени и отдыха работников образовательных организации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+mn-ea"/>
                <a:cs typeface="+mn-cs"/>
              </a:rPr>
              <a:t>  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Приказ </a:t>
            </a:r>
            <a:r>
              <a:rPr kumimoji="0" lang="ru-RU" sz="12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Минпросвещения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России от 04.04.2025 № 268)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endParaRPr lang="ru-RU" sz="1200" dirty="0">
              <a:solidFill>
                <a:srgbClr val="002060"/>
              </a:solidFill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родолжительность</a:t>
            </a:r>
            <a:r>
              <a:rPr kumimoji="0" lang="ru-RU" sz="1200" b="0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рабочего времени (нормах часов педагогической работы за ставку заработной платы) педагогических работников…»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+mn-ea"/>
                <a:cs typeface="+mn-cs"/>
              </a:rPr>
              <a:t>  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Приказ </a:t>
            </a:r>
            <a:r>
              <a:rPr kumimoji="0" lang="ru-RU" sz="12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Минпросвещения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России от 04.04.2025 № 269)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200" dirty="0">
              <a:solidFill>
                <a:srgbClr val="002060"/>
              </a:solidFill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lvl="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Порядка применения к обучающимся по ОП ООО,СОО…. мер дисциплинарного взыскания и снятия их с указанных обучающихся   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Приказ Министерства просвещения Российской Федерации от 27.03.2025 № 243)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marR="0" lvl="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Изменили гигиенические нормативы и требования к обеспечению безопасности школы   (Главный санитарный врач России Постановление №2 от 17.03.2025)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lvl="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lvl="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Изменения  в ФОП НОО, ООО,СОО (Приказ </a:t>
            </a:r>
            <a:r>
              <a:rPr lang="ru-RU" sz="1200" dirty="0" err="1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Минпросвещения</a:t>
            </a: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России </a:t>
            </a:r>
            <a:r>
              <a:rPr kumimoji="0" lang="ru-RU" sz="1200" b="0" i="0" u="none" strike="noStrike" cap="none" normalizeH="0" baseline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от 09.10.2024  </a:t>
            </a: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№704)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lang="ru-RU" sz="1200" dirty="0">
              <a:solidFill>
                <a:srgbClr val="002060"/>
              </a:solidFill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Изменения в федеральный перечень учебников, допущенных к использованию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Приказ </a:t>
            </a:r>
            <a:r>
              <a:rPr kumimoji="0" lang="ru-RU" sz="12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Минпросвещения</a:t>
            </a:r>
            <a:r>
              <a:rPr kumimoji="0" lang="ru-RU" sz="12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Calibri" panose="020F0502020204030204" charset="0"/>
                <a:ea typeface="Calibri" panose="020F0502020204030204" charset="0"/>
                <a:cs typeface="Times New Roman" panose="02020603050405020304" pitchFamily="18" charset="0"/>
              </a:rPr>
              <a:t> России от 1 апреля 2025 г. № 258)</a:t>
            </a: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endParaRPr kumimoji="0" lang="ru-RU" sz="12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Calibri" panose="020F0502020204030204" charset="0"/>
              <a:ea typeface="Calibri" panose="020F0502020204030204" charset="0"/>
              <a:cs typeface="Times New Roman" panose="02020603050405020304" pitchFamily="18" charset="0"/>
            </a:endParaRPr>
          </a:p>
          <a:p>
            <a:pPr marL="228600" indent="-2286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ru-RU" sz="1200" dirty="0">
                <a:solidFill>
                  <a:srgbClr val="002060"/>
                </a:solidFill>
              </a:rPr>
              <a:t>Приказ Минздрава от 14.04.2025 № 213н (Порядок оказания несовершеннолетним медицинской помощи, в том числе в период обучения и воспитания в образовательных организациях)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539552" y="0"/>
            <a:ext cx="7740352" cy="502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1691676" y="483516"/>
            <a:ext cx="4933078" cy="52321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800" b="1" i="0" u="none" strike="noStrike" kern="1200" cap="none" spc="0" baseline="0" dirty="0">
                <a:solidFill>
                  <a:srgbClr val="002060"/>
                </a:solidFill>
                <a:uFillTx/>
                <a:latin typeface="Calibri" panose="020F0502020204030204"/>
              </a:rPr>
              <a:t>Приглашаем к сотрудничеству</a:t>
            </a:r>
            <a:endParaRPr lang="ru-RU" sz="2800" b="1" i="0" u="none" strike="noStrike" kern="1200" cap="none" spc="0" baseline="0" dirty="0">
              <a:solidFill>
                <a:srgbClr val="002060"/>
              </a:solidFill>
              <a:uFillTx/>
              <a:latin typeface="Calibri" panose="020F05020202040302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55776" y="1635646"/>
            <a:ext cx="2381033" cy="4616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0" i="0" u="none" strike="noStrike" kern="1200" cap="none" spc="0" baseline="0" dirty="0">
                <a:solidFill>
                  <a:srgbClr val="002060"/>
                </a:solidFill>
                <a:uFillTx/>
                <a:latin typeface="Calibri" panose="020F0502020204030204"/>
              </a:rPr>
              <a:t>ipcpp@yandex.ru</a:t>
            </a:r>
            <a:endParaRPr lang="ru-RU" sz="2400" b="0" i="0" u="none" strike="noStrike" kern="1200" cap="none" spc="0" baseline="0" dirty="0">
              <a:solidFill>
                <a:srgbClr val="002060"/>
              </a:solidFill>
              <a:uFillTx/>
              <a:latin typeface="Calibri" panose="020F0502020204030204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11760" y="2571750"/>
            <a:ext cx="2492992" cy="4616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b="0" i="0" u="none" strike="noStrike" kern="1200" cap="none" spc="0" baseline="0" dirty="0">
                <a:solidFill>
                  <a:srgbClr val="002060"/>
                </a:solidFill>
                <a:uFillTx/>
                <a:latin typeface="Calibri" panose="020F0502020204030204"/>
              </a:rPr>
              <a:t>+7(347) 246-88-63</a:t>
            </a:r>
            <a:endParaRPr lang="ru-RU" sz="2400" b="0" i="0" u="none" strike="noStrike" kern="1200" cap="none" spc="0" baseline="0" dirty="0">
              <a:solidFill>
                <a:srgbClr val="002060"/>
              </a:solidFill>
              <a:uFillTx/>
              <a:latin typeface="Calibri" panose="020F0502020204030204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39748" y="3435848"/>
            <a:ext cx="3259415" cy="4616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i="0" u="sng" strike="noStrike" kern="1200" cap="none" spc="0" baseline="0">
                <a:solidFill>
                  <a:srgbClr val="FFFFFF"/>
                </a:solidFill>
                <a:uFillTx/>
                <a:latin typeface="Calibri" panose="020F0502020204030204"/>
                <a:hlinkClick r:id="rId2"/>
              </a:rPr>
              <a:t>https://bspu.ru/unit/26</a:t>
            </a:r>
            <a:endParaRPr lang="ru-RU" sz="2400" b="0" i="0" u="none" strike="noStrike" kern="1200" cap="none" spc="0" baseline="0">
              <a:solidFill>
                <a:srgbClr val="FFFFFF"/>
              </a:solidFill>
              <a:uFillTx/>
              <a:latin typeface="Calibri" panose="020F0502020204030204"/>
            </a:endParaRPr>
          </a:p>
        </p:txBody>
      </p:sp>
      <p:pic>
        <p:nvPicPr>
          <p:cNvPr id="12" name="Picture 2" descr="https://graphicsland.ru/wp-content/uploads/social_icons_v2_graphicsland.ru-2-1.png"/>
          <p:cNvPicPr>
            <a:picLocks noChangeAspect="1"/>
          </p:cNvPicPr>
          <p:nvPr/>
        </p:nvPicPr>
        <p:blipFill>
          <a:blip r:embed="rId3" cstate="print"/>
          <a:srcRect l="16519" t="40046" r="69027" b="39931"/>
          <a:stretch>
            <a:fillRect/>
          </a:stretch>
        </p:blipFill>
        <p:spPr>
          <a:xfrm>
            <a:off x="1403649" y="1419624"/>
            <a:ext cx="756080" cy="86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https://graphicsland.ru/wp-content/uploads/social_icons_v2_graphicsland.ru-2-1.png"/>
          <p:cNvPicPr>
            <a:picLocks noChangeAspect="1"/>
          </p:cNvPicPr>
          <p:nvPr/>
        </p:nvPicPr>
        <p:blipFill>
          <a:blip r:embed="rId3" cstate="print"/>
          <a:srcRect t="37543" r="85546" b="39931"/>
          <a:stretch>
            <a:fillRect/>
          </a:stretch>
        </p:blipFill>
        <p:spPr>
          <a:xfrm>
            <a:off x="1403649" y="3075803"/>
            <a:ext cx="728081" cy="936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2" descr="https://graphicsland.ru/wp-content/uploads/social_icons_v2_graphicsland.ru-2-1.png"/>
          <p:cNvPicPr>
            <a:picLocks noChangeAspect="1"/>
          </p:cNvPicPr>
          <p:nvPr/>
        </p:nvPicPr>
        <p:blipFill>
          <a:blip r:embed="rId3" cstate="print"/>
          <a:srcRect l="14454" t="60069" r="66962" b="19908"/>
          <a:stretch>
            <a:fillRect/>
          </a:stretch>
        </p:blipFill>
        <p:spPr>
          <a:xfrm>
            <a:off x="1259631" y="2283714"/>
            <a:ext cx="972107" cy="864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 descr="https://graphicsland.ru/wp-content/uploads/social_icons_v2_graphicsland.ru-2-1.png"/>
          <p:cNvPicPr>
            <a:picLocks noChangeAspect="1"/>
          </p:cNvPicPr>
          <p:nvPr/>
        </p:nvPicPr>
        <p:blipFill>
          <a:blip r:embed="rId3" cstate="print"/>
          <a:srcRect l="68140" t="60069" r="15341" b="19908"/>
          <a:stretch>
            <a:fillRect/>
          </a:stretch>
        </p:blipFill>
        <p:spPr>
          <a:xfrm>
            <a:off x="1331640" y="4011911"/>
            <a:ext cx="792089" cy="792089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Прямоугольник 15"/>
          <p:cNvSpPr/>
          <p:nvPr/>
        </p:nvSpPr>
        <p:spPr>
          <a:xfrm>
            <a:off x="2411757" y="4227929"/>
            <a:ext cx="3219602" cy="46166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non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ru-RU" sz="2400" i="0" u="none" strike="noStrike" kern="1200" cap="none" spc="0" baseline="0" dirty="0">
                <a:solidFill>
                  <a:srgbClr val="002060"/>
                </a:solidFill>
                <a:uFillTx/>
                <a:latin typeface="Calibri" panose="020F0502020204030204"/>
              </a:rPr>
              <a:t>Уфа, ул. Ленина, 20, к1</a:t>
            </a:r>
            <a:endParaRPr lang="ru-RU" sz="2400" i="0" u="none" strike="noStrike" kern="1200" cap="none" spc="0" baseline="0" dirty="0">
              <a:solidFill>
                <a:srgbClr val="002060"/>
              </a:solidFill>
              <a:uFillTx/>
              <a:latin typeface="Calibri" panose="020F0502020204030204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855CC-946D-4BA2-B0B1-7DAEF76DA879}" type="slidenum">
              <a:rPr lang="ru-RU" smtClean="0"/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32675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395536" y="915566"/>
            <a:ext cx="8208912" cy="800219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Разработать </a:t>
            </a:r>
            <a:r>
              <a:rPr lang="ru-RU" sz="1400" u="sng" dirty="0">
                <a:solidFill>
                  <a:srgbClr val="002060"/>
                </a:solidFill>
              </a:rPr>
              <a:t>показатели для оценки качества </a:t>
            </a:r>
            <a:r>
              <a:rPr lang="ru-RU" sz="1400" dirty="0">
                <a:solidFill>
                  <a:srgbClr val="002060"/>
                </a:solidFill>
              </a:rPr>
              <a:t>среднего профессионального, высшего и дополнительного профессионального образования </a:t>
            </a:r>
            <a:r>
              <a:rPr lang="ru-RU" sz="1400" u="sng" dirty="0">
                <a:solidFill>
                  <a:srgbClr val="002060"/>
                </a:solidFill>
              </a:rPr>
              <a:t>и механизм её мониторинга в разрезе регионов и конкретных образовательных организаций</a:t>
            </a:r>
            <a:r>
              <a:rPr lang="ru-RU" u="sng" dirty="0"/>
              <a:t>. </a:t>
            </a:r>
            <a:endParaRPr lang="ru-RU" u="sng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1851670"/>
            <a:ext cx="8208912" cy="73866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В стратегии необходимо предусмотреть мероприятия по повышению качества </a:t>
            </a:r>
            <a:r>
              <a:rPr lang="ru-RU" sz="1400" dirty="0" err="1">
                <a:solidFill>
                  <a:srgbClr val="002060"/>
                </a:solidFill>
              </a:rPr>
              <a:t>практико-ориентированности</a:t>
            </a:r>
            <a:r>
              <a:rPr lang="ru-RU" sz="1400" dirty="0">
                <a:solidFill>
                  <a:srgbClr val="002060"/>
                </a:solidFill>
              </a:rPr>
              <a:t> образовательных программ в вузах и дополнительных профессиональных программ.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715766"/>
            <a:ext cx="8208912" cy="181588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002060"/>
                </a:solidFill>
              </a:rPr>
              <a:t>Минпросвещения</a:t>
            </a:r>
            <a:r>
              <a:rPr lang="ru-RU" sz="1400" dirty="0">
                <a:solidFill>
                  <a:srgbClr val="002060"/>
                </a:solidFill>
              </a:rPr>
              <a:t> и </a:t>
            </a:r>
            <a:r>
              <a:rPr lang="ru-RU" sz="1400" dirty="0" err="1">
                <a:solidFill>
                  <a:srgbClr val="002060"/>
                </a:solidFill>
              </a:rPr>
              <a:t>Минобрнауки</a:t>
            </a:r>
            <a:r>
              <a:rPr lang="ru-RU" sz="1400" dirty="0">
                <a:solidFill>
                  <a:srgbClr val="002060"/>
                </a:solidFill>
              </a:rPr>
              <a:t> подготовить  «дорожную карту» по реализации мер, касающихся системного развития практико-ориентированной педагогической науки на базе Российской академии образования, подведомственных научных и экспертных организаций, педагогических вузов и колледжей. Речь в том числе идёт о </a:t>
            </a:r>
            <a:r>
              <a:rPr lang="ru-RU" sz="1400" u="sng" dirty="0">
                <a:solidFill>
                  <a:srgbClr val="002060"/>
                </a:solidFill>
              </a:rPr>
              <a:t>создании непрерывной системы разработки, совершенствования, внедрения и экспертизы методик преподавания, содержания образовательных программ, направленных на раскрытие потенциала детей и молодёжи, развитие мотивации и интереса, обеспечение педагогов необходимыми инструментами для эффективной работы в классах. </a:t>
            </a:r>
            <a:endParaRPr lang="ru-RU" sz="1400" u="sng" dirty="0">
              <a:solidFill>
                <a:srgbClr val="002060"/>
              </a:solidFill>
            </a:endParaRPr>
          </a:p>
          <a:p>
            <a:r>
              <a:rPr lang="ru-RU" sz="1400" u="sng" dirty="0">
                <a:solidFill>
                  <a:srgbClr val="002060"/>
                </a:solidFill>
              </a:rPr>
              <a:t>Срок – до 20 августа.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195486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>
                <a:solidFill>
                  <a:srgbClr val="002060"/>
                </a:solidFill>
              </a:rPr>
              <a:t>Михаил </a:t>
            </a:r>
            <a:r>
              <a:rPr lang="ru-RU" b="1" dirty="0" err="1">
                <a:solidFill>
                  <a:srgbClr val="002060"/>
                </a:solidFill>
              </a:rPr>
              <a:t>Мишустин</a:t>
            </a:r>
            <a:r>
              <a:rPr lang="ru-RU" b="1" dirty="0">
                <a:solidFill>
                  <a:srgbClr val="002060"/>
                </a:solidFill>
              </a:rPr>
              <a:t> дал поручения по итогам стратегической сессии, посвящённой разработке Стратегии развития образования до 2036 года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 r="2480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39552" y="627534"/>
            <a:ext cx="748883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Стратегия развития образования должна учитывать современные вызовы:</a:t>
            </a:r>
            <a:endParaRPr lang="ru-RU" dirty="0">
              <a:solidFill>
                <a:srgbClr val="002060"/>
              </a:solidFill>
            </a:endParaRPr>
          </a:p>
          <a:p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стремительное изменение рынка труда;</a:t>
            </a:r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демографические вопросы;</a:t>
            </a:r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необходимость обеспечения научно-технологического и производственного суверенитета;</a:t>
            </a:r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масштабную </a:t>
            </a:r>
            <a:r>
              <a:rPr lang="ru-RU" dirty="0" err="1">
                <a:solidFill>
                  <a:srgbClr val="002060"/>
                </a:solidFill>
              </a:rPr>
              <a:t>цифровизацию</a:t>
            </a:r>
            <a:r>
              <a:rPr lang="ru-RU" dirty="0">
                <a:solidFill>
                  <a:srgbClr val="002060"/>
                </a:solidFill>
              </a:rPr>
              <a:t> всех сфер жизни;</a:t>
            </a:r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экономико-административные барьеры;</a:t>
            </a:r>
            <a:endParaRPr lang="ru-RU" dirty="0">
              <a:solidFill>
                <a:srgbClr val="002060"/>
              </a:solidFill>
            </a:endParaRPr>
          </a:p>
          <a:p>
            <a:pPr marL="713105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2060"/>
                </a:solidFill>
              </a:rPr>
              <a:t>беспрецедентное </a:t>
            </a:r>
            <a:r>
              <a:rPr lang="ru-RU" dirty="0" err="1">
                <a:solidFill>
                  <a:srgbClr val="002060"/>
                </a:solidFill>
              </a:rPr>
              <a:t>санкционное</a:t>
            </a:r>
            <a:r>
              <a:rPr lang="ru-RU" dirty="0">
                <a:solidFill>
                  <a:srgbClr val="002060"/>
                </a:solidFill>
              </a:rPr>
              <a:t> и идеологическое давление и др.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Picture 2" descr="https://edu.gov.ru/uploads/media/photo/2025/01/15/badec8735e70dba5a0da_2000x.jpg"/>
          <p:cNvPicPr>
            <a:picLocks noChangeAspect="1" noChangeArrowheads="1"/>
          </p:cNvPicPr>
          <p:nvPr/>
        </p:nvPicPr>
        <p:blipFill>
          <a:blip r:embed="rId3" cstate="print"/>
          <a:srcRect r="7965"/>
          <a:stretch>
            <a:fillRect/>
          </a:stretch>
        </p:blipFill>
        <p:spPr bwMode="auto">
          <a:xfrm>
            <a:off x="5940152" y="3631145"/>
            <a:ext cx="2160240" cy="1512355"/>
          </a:xfrm>
          <a:prstGeom prst="rect">
            <a:avLst/>
          </a:prstGeom>
          <a:noFill/>
        </p:spPr>
      </p:pic>
      <p:pic>
        <p:nvPicPr>
          <p:cNvPr id="9" name="Picture 2" descr="Russian Prime Minister tests positive for Covid-19 | CN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585368"/>
            <a:ext cx="2337518" cy="1558132"/>
          </a:xfrm>
          <a:prstGeom prst="rect">
            <a:avLst/>
          </a:prstGeom>
          <a:noFill/>
        </p:spPr>
      </p:pic>
      <p:pic>
        <p:nvPicPr>
          <p:cNvPr id="36866" name="Picture 2" descr="Contributor/Getty Image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7730" y="3579862"/>
            <a:ext cx="2344500" cy="1563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82287" t="1903" b="82009"/>
          <a:stretch>
            <a:fillRect/>
          </a:stretch>
        </p:blipFill>
        <p:spPr bwMode="auto">
          <a:xfrm>
            <a:off x="7740352" y="1"/>
            <a:ext cx="1403648" cy="69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528" y="195486"/>
            <a:ext cx="720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r>
              <a:rPr lang="ru-RU" b="1" dirty="0">
                <a:solidFill>
                  <a:srgbClr val="002060"/>
                </a:solidFill>
              </a:rPr>
              <a:t>Единая визуализация школьных пространств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771550"/>
            <a:ext cx="81369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Министерство просвещения России представило законопроект, который предполагает создание единого визуального стандарта для школьных пространств.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1563638"/>
            <a:ext cx="410445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Единый подход </a:t>
            </a:r>
            <a:endParaRPr lang="ru-RU" sz="1400" dirty="0">
              <a:solidFill>
                <a:srgbClr val="002060"/>
              </a:solidFill>
            </a:endParaRPr>
          </a:p>
          <a:p>
            <a:r>
              <a:rPr lang="ru-RU" sz="1400" u="sng" dirty="0">
                <a:solidFill>
                  <a:srgbClr val="002060"/>
                </a:solidFill>
              </a:rPr>
              <a:t>в оформлении и планировке классов и </a:t>
            </a:r>
            <a:r>
              <a:rPr lang="ru-RU" sz="1400" u="sng" dirty="0" err="1">
                <a:solidFill>
                  <a:srgbClr val="002060"/>
                </a:solidFill>
              </a:rPr>
              <a:t>корридоров</a:t>
            </a:r>
            <a:r>
              <a:rPr lang="ru-RU" sz="1400" u="sng" dirty="0">
                <a:solidFill>
                  <a:srgbClr val="002060"/>
                </a:solidFill>
              </a:rPr>
              <a:t> </a:t>
            </a:r>
            <a:endParaRPr lang="ru-RU" sz="1400" u="sng" dirty="0">
              <a:solidFill>
                <a:srgbClr val="002060"/>
              </a:solidFill>
            </a:endParaRPr>
          </a:p>
          <a:p>
            <a:r>
              <a:rPr lang="ru-RU" sz="1400" dirty="0">
                <a:solidFill>
                  <a:srgbClr val="002060"/>
                </a:solidFill>
              </a:rPr>
              <a:t>позволит создать образовательную среду, которая будет способствовать лучшему восприятию материала и повысит комфорт учащихся.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859782"/>
            <a:ext cx="413995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002060"/>
                </a:solidFill>
              </a:rPr>
              <a:t>Проект предполагает </a:t>
            </a:r>
            <a:r>
              <a:rPr lang="ru-RU" sz="1400" u="sng" dirty="0">
                <a:solidFill>
                  <a:srgbClr val="002060"/>
                </a:solidFill>
              </a:rPr>
              <a:t>не только стандартное оформление помещений, но и использование инновационных материалов</a:t>
            </a:r>
            <a:r>
              <a:rPr lang="ru-RU" sz="1400" dirty="0">
                <a:solidFill>
                  <a:srgbClr val="002060"/>
                </a:solidFill>
              </a:rPr>
              <a:t>, которые будут помогать в создании безопасной и уютной атмосферы. 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644008" y="2139702"/>
            <a:ext cx="432048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002060"/>
                </a:solidFill>
              </a:rPr>
              <a:t>Такой подход может существенно улучшить не только качество обучения, но и воспитание учеников, ведь атмосфера в школе напрямую влияет на восприятие учебного процесса.</a:t>
            </a:r>
            <a:endParaRPr lang="ru-RU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45294</Words>
  <Application>WPS Presentation</Application>
  <PresentationFormat>Экран (16:9)</PresentationFormat>
  <Paragraphs>2098</Paragraphs>
  <Slides>67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67</vt:i4>
      </vt:variant>
    </vt:vector>
  </HeadingPairs>
  <TitlesOfParts>
    <vt:vector size="79" baseType="lpstr">
      <vt:lpstr>Arial</vt:lpstr>
      <vt:lpstr>SimSun</vt:lpstr>
      <vt:lpstr>Wingdings</vt:lpstr>
      <vt:lpstr>Calibri</vt:lpstr>
      <vt:lpstr>Microsoft YaHei</vt:lpstr>
      <vt:lpstr>Arial Unicode MS</vt:lpstr>
      <vt:lpstr>-apple-system</vt:lpstr>
      <vt:lpstr>Segoe Print</vt:lpstr>
      <vt:lpstr>Roboto</vt:lpstr>
      <vt:lpstr>Times New Roman</vt:lpstr>
      <vt:lpstr>Calibri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Новое на 25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Федеральный закон от 7 июня 2025 г. N 144-ФЗ  "О внесении изменений в Трудовой кодекс Российской Федерации" </vt:lpstr>
      <vt:lpstr>PowerPoint 演示文稿</vt:lpstr>
      <vt:lpstr>PowerPoint 演示文稿</vt:lpstr>
      <vt:lpstr>PowerPoint 演示文稿</vt:lpstr>
    </vt:vector>
  </TitlesOfParts>
  <Company>RePack by SPecialiST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1</cp:lastModifiedBy>
  <cp:revision>21</cp:revision>
  <dcterms:created xsi:type="dcterms:W3CDTF">2025-05-16T03:28:00Z</dcterms:created>
  <dcterms:modified xsi:type="dcterms:W3CDTF">2025-08-06T11:28:18Z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356D8CAC97384D4A908A23275571F649_13</vt:lpwstr>
  </property>
  <property fmtid="{D5CDD505-2E9C-101B-9397-08002B2CF9AE}" pid="3" name="KSOProductBuildVer">
    <vt:lpwstr>1049-12.2.0.21931</vt:lpwstr>
  </property>
</Properties>
</file>